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Lst>
  <p:notesMasterIdLst>
    <p:notesMasterId r:id="rId23"/>
  </p:notesMasterIdLst>
  <p:sldIdLst>
    <p:sldId id="339" r:id="rId3"/>
    <p:sldId id="340" r:id="rId4"/>
    <p:sldId id="361" r:id="rId5"/>
    <p:sldId id="360" r:id="rId6"/>
    <p:sldId id="362" r:id="rId7"/>
    <p:sldId id="364" r:id="rId8"/>
    <p:sldId id="365" r:id="rId9"/>
    <p:sldId id="366" r:id="rId10"/>
    <p:sldId id="367" r:id="rId11"/>
    <p:sldId id="368" r:id="rId12"/>
    <p:sldId id="372" r:id="rId13"/>
    <p:sldId id="373" r:id="rId14"/>
    <p:sldId id="370" r:id="rId15"/>
    <p:sldId id="374" r:id="rId16"/>
    <p:sldId id="375" r:id="rId17"/>
    <p:sldId id="376" r:id="rId18"/>
    <p:sldId id="377" r:id="rId19"/>
    <p:sldId id="356" r:id="rId20"/>
    <p:sldId id="378" r:id="rId21"/>
    <p:sldId id="3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60"/>
    <a:srgbClr val="550B4C"/>
    <a:srgbClr val="0950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434" autoAdjust="0"/>
  </p:normalViewPr>
  <p:slideViewPr>
    <p:cSldViewPr snapToGrid="0">
      <p:cViewPr varScale="1">
        <p:scale>
          <a:sx n="120" d="100"/>
          <a:sy n="120" d="100"/>
        </p:scale>
        <p:origin x="19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2533EE-9F84-4938-BB2A-2A3FDC56B6EB}" type="datetimeFigureOut">
              <a:rPr lang="en-IN" smtClean="0"/>
              <a:t>02/12/20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EF4F75-9609-448B-B856-4957DB3EFA7C}" type="slidenum">
              <a:rPr lang="en-IN" smtClean="0"/>
              <a:t>‹#›</a:t>
            </a:fld>
            <a:endParaRPr lang="en-IN"/>
          </a:p>
        </p:txBody>
      </p:sp>
    </p:spTree>
    <p:extLst>
      <p:ext uri="{BB962C8B-B14F-4D97-AF65-F5344CB8AC3E}">
        <p14:creationId xmlns:p14="http://schemas.microsoft.com/office/powerpoint/2010/main" val="4163026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2542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788791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470373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385255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62519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70993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938971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107477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31721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248640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93981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026777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53416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526469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1870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35526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58107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48299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313505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875356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395712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724909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162106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2855702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3403768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1453716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290668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1653999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849874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27648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807192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0471098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1028237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3876849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38465342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7939311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9521564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2832245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dirty="0">
                <a:solidFill>
                  <a:prstClr val="black">
                    <a:lumMod val="75000"/>
                    <a:lumOff val="25000"/>
                  </a:prstClr>
                </a:solidFill>
              </a:rPr>
              <a:t>Add a footer</a:t>
            </a:r>
          </a:p>
        </p:txBody>
      </p:sp>
    </p:spTree>
    <p:extLst>
      <p:ext uri="{BB962C8B-B14F-4D97-AF65-F5344CB8AC3E}">
        <p14:creationId xmlns:p14="http://schemas.microsoft.com/office/powerpoint/2010/main" val="1569942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dirty="0">
                <a:solidFill>
                  <a:prstClr val="black">
                    <a:lumMod val="75000"/>
                    <a:lumOff val="25000"/>
                  </a:prstClr>
                </a:solidFill>
              </a:rPr>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293234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dirty="0">
                <a:solidFill>
                  <a:prstClr val="black">
                    <a:lumMod val="75000"/>
                    <a:lumOff val="25000"/>
                  </a:prstClr>
                </a:solidFill>
              </a:rPr>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04891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dirty="0">
                <a:solidFill>
                  <a:prstClr val="black">
                    <a:lumMod val="75000"/>
                    <a:lumOff val="25000"/>
                  </a:prstClr>
                </a:solidFill>
              </a:rPr>
              <a:t>Add a footer</a:t>
            </a:r>
          </a:p>
        </p:txBody>
      </p:sp>
    </p:spTree>
    <p:extLst>
      <p:ext uri="{BB962C8B-B14F-4D97-AF65-F5344CB8AC3E}">
        <p14:creationId xmlns:p14="http://schemas.microsoft.com/office/powerpoint/2010/main" val="1952437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586566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361089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61433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15389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92500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684712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511227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009509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524372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132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dirty="0">
                <a:solidFill>
                  <a:prstClr val="black">
                    <a:lumMod val="75000"/>
                    <a:lumOff val="25000"/>
                  </a:prstClr>
                </a:solidFill>
              </a:rPr>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1064129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91064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2447786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dirty="0">
                <a:solidFill>
                  <a:prstClr val="black">
                    <a:lumMod val="75000"/>
                    <a:lumOff val="25000"/>
                  </a:prstClr>
                </a:solidFill>
              </a:rPr>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180728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887000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5444567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dirty="0">
                <a:solidFill>
                  <a:prstClr val="black">
                    <a:lumMod val="75000"/>
                    <a:lumOff val="25000"/>
                  </a:prstClr>
                </a:solidFill>
              </a:rPr>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152211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dirty="0">
                <a:solidFill>
                  <a:prstClr val="black">
                    <a:lumMod val="75000"/>
                    <a:lumOff val="25000"/>
                  </a:prstClr>
                </a:solidFill>
              </a:rPr>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TextBox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dirty="0">
                <a:solidFill>
                  <a:prstClr val="white">
                    <a:lumMod val="65000"/>
                  </a:prstClr>
                </a:solidFill>
              </a:rPr>
              <a:t>NAME OR LOGO</a:t>
            </a:r>
          </a:p>
        </p:txBody>
      </p:sp>
    </p:spTree>
    <p:extLst>
      <p:ext uri="{BB962C8B-B14F-4D97-AF65-F5344CB8AC3E}">
        <p14:creationId xmlns:p14="http://schemas.microsoft.com/office/powerpoint/2010/main" val="24757758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C39E5-1D53-4233-8692-9B027230A65A}" type="datetimeFigureOut">
              <a:rPr lang="en-IN" smtClean="0">
                <a:solidFill>
                  <a:prstClr val="black">
                    <a:tint val="75000"/>
                  </a:prstClr>
                </a:solidFill>
              </a:rPr>
              <a:pPr/>
              <a:t>02/12/20</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58F8A-1F3C-4807-B00F-F579C061FE9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2322960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gif"/><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1.png"/><Relationship Id="rId7" Type="http://schemas.openxmlformats.org/officeDocument/2006/relationships/image" Target="../media/image37.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I Tech Agency Google Slides Theme and PowerPoint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828" y="399"/>
            <a:ext cx="10914743" cy="6858000"/>
          </a:xfrm>
          <a:prstGeom prst="rect">
            <a:avLst/>
          </a:prstGeom>
          <a:solidFill>
            <a:schemeClr val="accent3">
              <a:lumMod val="40000"/>
              <a:lumOff val="60000"/>
            </a:schemeClr>
          </a:solidFill>
          <a:ln/>
          <a:effectLst>
            <a:glow>
              <a:schemeClr val="accent1"/>
            </a:glow>
          </a:effectLst>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43429" cy="6858000"/>
          </a:xfrm>
          <a:prstGeom prst="rect">
            <a:avLst/>
          </a:prstGeom>
        </p:spPr>
      </p:pic>
      <p:sp>
        <p:nvSpPr>
          <p:cNvPr id="42" name="Rectangle 41">
            <a:extLst>
              <a:ext uri="{FF2B5EF4-FFF2-40B4-BE49-F238E27FC236}">
                <a16:creationId xmlns:a16="http://schemas.microsoft.com/office/drawing/2014/main" id="{2CBF662F-A198-4AD3-8EBC-0EC9A52B2994}"/>
              </a:ext>
            </a:extLst>
          </p:cNvPr>
          <p:cNvSpPr/>
          <p:nvPr/>
        </p:nvSpPr>
        <p:spPr>
          <a:xfrm flipH="1">
            <a:off x="471713" y="1509486"/>
            <a:ext cx="4347029" cy="2142418"/>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3" name="Rectangle 42">
            <a:extLst>
              <a:ext uri="{FF2B5EF4-FFF2-40B4-BE49-F238E27FC236}">
                <a16:creationId xmlns:a16="http://schemas.microsoft.com/office/drawing/2014/main" id="{142E86C5-8E5F-4620-A4FB-D1F926179D18}"/>
              </a:ext>
            </a:extLst>
          </p:cNvPr>
          <p:cNvSpPr/>
          <p:nvPr/>
        </p:nvSpPr>
        <p:spPr>
          <a:xfrm flipH="1">
            <a:off x="652899" y="1711497"/>
            <a:ext cx="5036700" cy="1747410"/>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prstClr val="black"/>
              </a:solidFill>
            </a:endParaRPr>
          </a:p>
        </p:txBody>
      </p:sp>
      <p:sp>
        <p:nvSpPr>
          <p:cNvPr id="44" name="Text Placeholder 4">
            <a:extLst>
              <a:ext uri="{FF2B5EF4-FFF2-40B4-BE49-F238E27FC236}">
                <a16:creationId xmlns:a16="http://schemas.microsoft.com/office/drawing/2014/main" id="{A96AA788-5F14-43DB-B035-1BC6DA150990}"/>
              </a:ext>
            </a:extLst>
          </p:cNvPr>
          <p:cNvSpPr txBox="1">
            <a:spLocks/>
          </p:cNvSpPr>
          <p:nvPr/>
        </p:nvSpPr>
        <p:spPr>
          <a:xfrm>
            <a:off x="812801" y="1988458"/>
            <a:ext cx="4746170" cy="12772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prstClr val="black"/>
                </a:solidFill>
              </a:rPr>
              <a:t>Python Programming Project</a:t>
            </a:r>
          </a:p>
          <a:p>
            <a:pPr marL="0" indent="0" algn="ctr">
              <a:buFont typeface="Arial" panose="020B0604020202020204" pitchFamily="34" charset="0"/>
              <a:buNone/>
            </a:pPr>
            <a:r>
              <a:rPr lang="en-US" sz="2400" dirty="0">
                <a:solidFill>
                  <a:prstClr val="black"/>
                </a:solidFill>
              </a:rPr>
              <a:t>Bank Customer Churn Prediction</a:t>
            </a:r>
            <a:r>
              <a:rPr lang="en-US" dirty="0">
                <a:solidFill>
                  <a:prstClr val="black"/>
                </a:solidFill>
              </a:rPr>
              <a:t>  </a:t>
            </a:r>
            <a:r>
              <a:rPr lang="en-US" sz="2400" dirty="0">
                <a:solidFill>
                  <a:prstClr val="black"/>
                </a:solidFill>
              </a:rPr>
              <a:t>Final Phase</a:t>
            </a:r>
          </a:p>
        </p:txBody>
      </p:sp>
      <p:sp>
        <p:nvSpPr>
          <p:cNvPr id="45" name="Text Placeholder 4">
            <a:extLst>
              <a:ext uri="{FF2B5EF4-FFF2-40B4-BE49-F238E27FC236}">
                <a16:creationId xmlns:a16="http://schemas.microsoft.com/office/drawing/2014/main" id="{A96AA788-5F14-43DB-B035-1BC6DA150990}"/>
              </a:ext>
            </a:extLst>
          </p:cNvPr>
          <p:cNvSpPr txBox="1">
            <a:spLocks/>
          </p:cNvSpPr>
          <p:nvPr/>
        </p:nvSpPr>
        <p:spPr>
          <a:xfrm>
            <a:off x="1095828" y="968237"/>
            <a:ext cx="2090058" cy="42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GROUP 8</a:t>
            </a:r>
          </a:p>
        </p:txBody>
      </p:sp>
      <p:sp>
        <p:nvSpPr>
          <p:cNvPr id="55" name="Rectangle 54">
            <a:extLst>
              <a:ext uri="{FF2B5EF4-FFF2-40B4-BE49-F238E27FC236}">
                <a16:creationId xmlns:a16="http://schemas.microsoft.com/office/drawing/2014/main" id="{142E86C5-8E5F-4620-A4FB-D1F926179D18}"/>
              </a:ext>
            </a:extLst>
          </p:cNvPr>
          <p:cNvSpPr/>
          <p:nvPr/>
        </p:nvSpPr>
        <p:spPr>
          <a:xfrm flipH="1">
            <a:off x="1760195" y="3775958"/>
            <a:ext cx="3798775" cy="796042"/>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prstClr val="black"/>
              </a:solidFill>
            </a:endParaRPr>
          </a:p>
        </p:txBody>
      </p:sp>
      <p:sp>
        <p:nvSpPr>
          <p:cNvPr id="61" name="Rectangle 60">
            <a:extLst>
              <a:ext uri="{FF2B5EF4-FFF2-40B4-BE49-F238E27FC236}">
                <a16:creationId xmlns:a16="http://schemas.microsoft.com/office/drawing/2014/main" id="{A69BDC62-882D-49FD-B60A-05F493B04723}"/>
              </a:ext>
            </a:extLst>
          </p:cNvPr>
          <p:cNvSpPr/>
          <p:nvPr/>
        </p:nvSpPr>
        <p:spPr>
          <a:xfrm>
            <a:off x="2140857" y="4083301"/>
            <a:ext cx="3005138" cy="250453"/>
          </a:xfrm>
          <a:prstGeom prst="rect">
            <a:avLst/>
          </a:prstGeom>
        </p:spPr>
        <p:txBody>
          <a:bodyPr wrap="square" lIns="0" tIns="0" rIns="0" bIns="0" anchor="ctr">
            <a:spAutoFit/>
          </a:bodyPr>
          <a:lstStyle/>
          <a:p>
            <a:pPr algn="ctr">
              <a:lnSpc>
                <a:spcPts val="1900"/>
              </a:lnSpc>
            </a:pPr>
            <a:r>
              <a:rPr lang="en-US" sz="2000" dirty="0">
                <a:solidFill>
                  <a:prstClr val="black"/>
                </a:solidFill>
                <a:cs typeface="Segoe UI" panose="020B0502040204020203" pitchFamily="34" charset="0"/>
              </a:rPr>
              <a:t>AKSHAY JADHAV</a:t>
            </a:r>
          </a:p>
        </p:txBody>
      </p:sp>
      <p:sp>
        <p:nvSpPr>
          <p:cNvPr id="16" name="Rectangle 15">
            <a:extLst>
              <a:ext uri="{FF2B5EF4-FFF2-40B4-BE49-F238E27FC236}">
                <a16:creationId xmlns:a16="http://schemas.microsoft.com/office/drawing/2014/main" id="{CAC071AB-F613-264E-A46F-8849348E7181}"/>
              </a:ext>
            </a:extLst>
          </p:cNvPr>
          <p:cNvSpPr/>
          <p:nvPr/>
        </p:nvSpPr>
        <p:spPr>
          <a:xfrm flipH="1">
            <a:off x="2052084" y="4879343"/>
            <a:ext cx="3359888" cy="291061"/>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prstClr val="black"/>
              </a:solidFill>
            </a:endParaRPr>
          </a:p>
        </p:txBody>
      </p:sp>
      <p:sp>
        <p:nvSpPr>
          <p:cNvPr id="17" name="Rectangle 16">
            <a:extLst>
              <a:ext uri="{FF2B5EF4-FFF2-40B4-BE49-F238E27FC236}">
                <a16:creationId xmlns:a16="http://schemas.microsoft.com/office/drawing/2014/main" id="{07832DD1-AF1F-3846-8D5C-BA508946043E}"/>
              </a:ext>
            </a:extLst>
          </p:cNvPr>
          <p:cNvSpPr/>
          <p:nvPr/>
        </p:nvSpPr>
        <p:spPr>
          <a:xfrm>
            <a:off x="2140857" y="4919951"/>
            <a:ext cx="3005138" cy="250453"/>
          </a:xfrm>
          <a:prstGeom prst="rect">
            <a:avLst/>
          </a:prstGeom>
        </p:spPr>
        <p:txBody>
          <a:bodyPr wrap="square" lIns="0" tIns="0" rIns="0" bIns="0" anchor="ctr">
            <a:spAutoFit/>
          </a:bodyPr>
          <a:lstStyle/>
          <a:p>
            <a:pPr algn="ctr">
              <a:lnSpc>
                <a:spcPts val="1900"/>
              </a:lnSpc>
            </a:pPr>
            <a:r>
              <a:rPr lang="en-US" sz="2000" dirty="0">
                <a:solidFill>
                  <a:prstClr val="black"/>
                </a:solidFill>
                <a:cs typeface="Segoe UI" panose="020B0502040204020203" pitchFamily="34" charset="0"/>
              </a:rPr>
              <a:t>02-December-2020</a:t>
            </a:r>
          </a:p>
        </p:txBody>
      </p:sp>
    </p:spTree>
    <p:extLst>
      <p:ext uri="{BB962C8B-B14F-4D97-AF65-F5344CB8AC3E}">
        <p14:creationId xmlns:p14="http://schemas.microsoft.com/office/powerpoint/2010/main" val="4093031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9</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4261767" y="269406"/>
            <a:ext cx="3668465" cy="432000"/>
          </a:xfrm>
        </p:spPr>
        <p:txBody>
          <a:bodyPr/>
          <a:lstStyle/>
          <a:p>
            <a:pPr algn="ctr"/>
            <a:r>
              <a:rPr lang="en-IN" sz="3000" b="1" dirty="0">
                <a:latin typeface="Century Gothic" panose="020B0502020202020204" pitchFamily="34" charset="0"/>
              </a:rPr>
              <a:t>Predictive Modeling</a:t>
            </a:r>
          </a:p>
        </p:txBody>
      </p:sp>
      <p:sp>
        <p:nvSpPr>
          <p:cNvPr id="40" name="Title 1">
            <a:extLst>
              <a:ext uri="{FF2B5EF4-FFF2-40B4-BE49-F238E27FC236}">
                <a16:creationId xmlns:a16="http://schemas.microsoft.com/office/drawing/2014/main" id="{F71A3F0C-8B48-4F8F-A4BD-AEA9CE22DA6D}"/>
              </a:ext>
            </a:extLst>
          </p:cNvPr>
          <p:cNvSpPr txBox="1">
            <a:spLocks/>
          </p:cNvSpPr>
          <p:nvPr/>
        </p:nvSpPr>
        <p:spPr>
          <a:xfrm>
            <a:off x="1119408" y="1234574"/>
            <a:ext cx="10862592" cy="43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entury Gothic" panose="020B0502020202020204" pitchFamily="34" charset="0"/>
              </a:rPr>
              <a:t>K-Nearest Neighbor (KNN)</a:t>
            </a:r>
          </a:p>
        </p:txBody>
      </p:sp>
      <p:pic>
        <p:nvPicPr>
          <p:cNvPr id="42" name="Graphic 28" descr="Badge">
            <a:extLst>
              <a:ext uri="{FF2B5EF4-FFF2-40B4-BE49-F238E27FC236}">
                <a16:creationId xmlns:a16="http://schemas.microsoft.com/office/drawing/2014/main" id="{87645AAE-99D6-4DF7-BBA8-ACD6942E16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68064" y="1234574"/>
            <a:ext cx="451344" cy="451344"/>
          </a:xfrm>
          <a:prstGeom prst="rect">
            <a:avLst/>
          </a:prstGeom>
        </p:spPr>
      </p:pic>
      <p:sp>
        <p:nvSpPr>
          <p:cNvPr id="2" name="TextBox 1">
            <a:extLst>
              <a:ext uri="{FF2B5EF4-FFF2-40B4-BE49-F238E27FC236}">
                <a16:creationId xmlns:a16="http://schemas.microsoft.com/office/drawing/2014/main" id="{C938F1B0-3EE8-E04A-ABE9-6755B3FC4912}"/>
              </a:ext>
            </a:extLst>
          </p:cNvPr>
          <p:cNvSpPr txBox="1"/>
          <p:nvPr/>
        </p:nvSpPr>
        <p:spPr>
          <a:xfrm>
            <a:off x="1507954" y="1796249"/>
            <a:ext cx="5318230" cy="369332"/>
          </a:xfrm>
          <a:prstGeom prst="rect">
            <a:avLst/>
          </a:prstGeom>
          <a:noFill/>
        </p:spPr>
        <p:txBody>
          <a:bodyPr wrap="square" rtlCol="0">
            <a:spAutoFit/>
          </a:bodyPr>
          <a:lstStyle/>
          <a:p>
            <a:r>
              <a:rPr lang="en-US" dirty="0"/>
              <a:t>Oversampling technique – SMOTE Analysis</a:t>
            </a:r>
          </a:p>
        </p:txBody>
      </p:sp>
      <p:sp>
        <p:nvSpPr>
          <p:cNvPr id="5" name="TextBox 4">
            <a:extLst>
              <a:ext uri="{FF2B5EF4-FFF2-40B4-BE49-F238E27FC236}">
                <a16:creationId xmlns:a16="http://schemas.microsoft.com/office/drawing/2014/main" id="{B7FBFD0D-5A64-F743-921C-2BC480CBDECB}"/>
              </a:ext>
            </a:extLst>
          </p:cNvPr>
          <p:cNvSpPr txBox="1"/>
          <p:nvPr/>
        </p:nvSpPr>
        <p:spPr>
          <a:xfrm>
            <a:off x="1105257" y="1811638"/>
            <a:ext cx="541236" cy="338554"/>
          </a:xfrm>
          <a:prstGeom prst="rect">
            <a:avLst/>
          </a:prstGeom>
          <a:noFill/>
        </p:spPr>
        <p:txBody>
          <a:bodyPr wrap="square" rtlCol="0">
            <a:spAutoFit/>
          </a:bodyPr>
          <a:lstStyle/>
          <a:p>
            <a:r>
              <a:rPr lang="en-US" sz="1600" dirty="0"/>
              <a:t>2.4</a:t>
            </a:r>
          </a:p>
        </p:txBody>
      </p:sp>
      <p:pic>
        <p:nvPicPr>
          <p:cNvPr id="15" name="Picture 14" descr="Graphical user interface, text, application, email&#10;&#10;Description automatically generated">
            <a:extLst>
              <a:ext uri="{FF2B5EF4-FFF2-40B4-BE49-F238E27FC236}">
                <a16:creationId xmlns:a16="http://schemas.microsoft.com/office/drawing/2014/main" id="{A9C75E68-AAC9-E043-8F30-FE17B039FF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064" y="2281981"/>
            <a:ext cx="5615778" cy="3911600"/>
          </a:xfrm>
          <a:prstGeom prst="rect">
            <a:avLst/>
          </a:prstGeom>
        </p:spPr>
      </p:pic>
      <p:pic>
        <p:nvPicPr>
          <p:cNvPr id="17" name="Picture 16" descr="Table&#10;&#10;Description automatically generated">
            <a:extLst>
              <a:ext uri="{FF2B5EF4-FFF2-40B4-BE49-F238E27FC236}">
                <a16:creationId xmlns:a16="http://schemas.microsoft.com/office/drawing/2014/main" id="{13E39C5F-2739-2C49-A817-8DC182442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9680" y="2281981"/>
            <a:ext cx="5372100" cy="3911600"/>
          </a:xfrm>
          <a:prstGeom prst="rect">
            <a:avLst/>
          </a:prstGeom>
        </p:spPr>
      </p:pic>
      <p:cxnSp>
        <p:nvCxnSpPr>
          <p:cNvPr id="23" name="Straight Connector 22">
            <a:extLst>
              <a:ext uri="{FF2B5EF4-FFF2-40B4-BE49-F238E27FC236}">
                <a16:creationId xmlns:a16="http://schemas.microsoft.com/office/drawing/2014/main" id="{45CEA44F-747A-294B-B51B-07EA61DF5894}"/>
              </a:ext>
              <a:ext uri="{C183D7F6-B498-43B3-948B-1728B52AA6E4}">
                <adec:decorative xmlns:adec="http://schemas.microsoft.com/office/drawing/2017/decorative" val="1"/>
              </a:ext>
            </a:extLst>
          </p:cNvPr>
          <p:cNvCxnSpPr>
            <a:cxnSpLocks/>
          </p:cNvCxnSpPr>
          <p:nvPr/>
        </p:nvCxnSpPr>
        <p:spPr>
          <a:xfrm>
            <a:off x="4635795" y="819777"/>
            <a:ext cx="28920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60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4635795" y="819777"/>
            <a:ext cx="28920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10</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4261767" y="269406"/>
            <a:ext cx="3668465" cy="432000"/>
          </a:xfrm>
        </p:spPr>
        <p:txBody>
          <a:bodyPr/>
          <a:lstStyle/>
          <a:p>
            <a:pPr algn="ctr"/>
            <a:r>
              <a:rPr lang="en-IN" sz="3000" b="1" dirty="0">
                <a:latin typeface="Century Gothic" panose="020B0502020202020204" pitchFamily="34" charset="0"/>
              </a:rPr>
              <a:t>Predictive Modeling</a:t>
            </a:r>
          </a:p>
        </p:txBody>
      </p:sp>
      <p:sp>
        <p:nvSpPr>
          <p:cNvPr id="40" name="Title 1">
            <a:extLst>
              <a:ext uri="{FF2B5EF4-FFF2-40B4-BE49-F238E27FC236}">
                <a16:creationId xmlns:a16="http://schemas.microsoft.com/office/drawing/2014/main" id="{F71A3F0C-8B48-4F8F-A4BD-AEA9CE22DA6D}"/>
              </a:ext>
            </a:extLst>
          </p:cNvPr>
          <p:cNvSpPr txBox="1">
            <a:spLocks/>
          </p:cNvSpPr>
          <p:nvPr/>
        </p:nvSpPr>
        <p:spPr>
          <a:xfrm>
            <a:off x="1119408" y="1234574"/>
            <a:ext cx="4159184" cy="43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entury Gothic" panose="020B0502020202020204" pitchFamily="34" charset="0"/>
              </a:rPr>
              <a:t>K-Nearest Neighbor (KNN)</a:t>
            </a:r>
          </a:p>
        </p:txBody>
      </p:sp>
      <p:pic>
        <p:nvPicPr>
          <p:cNvPr id="42" name="Graphic 28" descr="Badge">
            <a:extLst>
              <a:ext uri="{FF2B5EF4-FFF2-40B4-BE49-F238E27FC236}">
                <a16:creationId xmlns:a16="http://schemas.microsoft.com/office/drawing/2014/main" id="{87645AAE-99D6-4DF7-BBA8-ACD6942E16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68064" y="1234574"/>
            <a:ext cx="451344" cy="451344"/>
          </a:xfrm>
          <a:prstGeom prst="rect">
            <a:avLst/>
          </a:prstGeom>
        </p:spPr>
      </p:pic>
      <p:sp>
        <p:nvSpPr>
          <p:cNvPr id="2" name="TextBox 1">
            <a:extLst>
              <a:ext uri="{FF2B5EF4-FFF2-40B4-BE49-F238E27FC236}">
                <a16:creationId xmlns:a16="http://schemas.microsoft.com/office/drawing/2014/main" id="{C938F1B0-3EE8-E04A-ABE9-6755B3FC4912}"/>
              </a:ext>
            </a:extLst>
          </p:cNvPr>
          <p:cNvSpPr txBox="1"/>
          <p:nvPr/>
        </p:nvSpPr>
        <p:spPr>
          <a:xfrm>
            <a:off x="1507955" y="1796249"/>
            <a:ext cx="2574948" cy="369332"/>
          </a:xfrm>
          <a:prstGeom prst="rect">
            <a:avLst/>
          </a:prstGeom>
          <a:noFill/>
        </p:spPr>
        <p:txBody>
          <a:bodyPr wrap="square" rtlCol="0">
            <a:spAutoFit/>
          </a:bodyPr>
          <a:lstStyle/>
          <a:p>
            <a:r>
              <a:rPr lang="en-US" dirty="0"/>
              <a:t>ROC Curve for Train set</a:t>
            </a:r>
          </a:p>
        </p:txBody>
      </p:sp>
      <p:sp>
        <p:nvSpPr>
          <p:cNvPr id="5" name="TextBox 4">
            <a:extLst>
              <a:ext uri="{FF2B5EF4-FFF2-40B4-BE49-F238E27FC236}">
                <a16:creationId xmlns:a16="http://schemas.microsoft.com/office/drawing/2014/main" id="{B7FBFD0D-5A64-F743-921C-2BC480CBDECB}"/>
              </a:ext>
            </a:extLst>
          </p:cNvPr>
          <p:cNvSpPr txBox="1"/>
          <p:nvPr/>
        </p:nvSpPr>
        <p:spPr>
          <a:xfrm>
            <a:off x="1105257" y="1811638"/>
            <a:ext cx="541236" cy="338554"/>
          </a:xfrm>
          <a:prstGeom prst="rect">
            <a:avLst/>
          </a:prstGeom>
          <a:noFill/>
        </p:spPr>
        <p:txBody>
          <a:bodyPr wrap="square" rtlCol="0">
            <a:spAutoFit/>
          </a:bodyPr>
          <a:lstStyle/>
          <a:p>
            <a:r>
              <a:rPr lang="en-US" sz="1600" dirty="0"/>
              <a:t>2.5</a:t>
            </a:r>
          </a:p>
        </p:txBody>
      </p:sp>
      <p:pic>
        <p:nvPicPr>
          <p:cNvPr id="7" name="Picture 6" descr="Graphical user interface&#10;&#10;Description automatically generated">
            <a:extLst>
              <a:ext uri="{FF2B5EF4-FFF2-40B4-BE49-F238E27FC236}">
                <a16:creationId xmlns:a16="http://schemas.microsoft.com/office/drawing/2014/main" id="{9AD34450-D335-8C4B-AC7C-69E00CA9D8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8592" y="1215241"/>
            <a:ext cx="6143400" cy="5150122"/>
          </a:xfrm>
          <a:prstGeom prst="rect">
            <a:avLst/>
          </a:prstGeom>
        </p:spPr>
      </p:pic>
      <p:sp>
        <p:nvSpPr>
          <p:cNvPr id="9" name="TextBox 8">
            <a:extLst>
              <a:ext uri="{FF2B5EF4-FFF2-40B4-BE49-F238E27FC236}">
                <a16:creationId xmlns:a16="http://schemas.microsoft.com/office/drawing/2014/main" id="{0E83BDB2-87E2-274A-BAAC-E3C25D4CC6E5}"/>
              </a:ext>
            </a:extLst>
          </p:cNvPr>
          <p:cNvSpPr txBox="1"/>
          <p:nvPr/>
        </p:nvSpPr>
        <p:spPr>
          <a:xfrm>
            <a:off x="1507955" y="2404469"/>
            <a:ext cx="3769601" cy="646331"/>
          </a:xfrm>
          <a:prstGeom prst="rect">
            <a:avLst/>
          </a:prstGeom>
          <a:noFill/>
        </p:spPr>
        <p:txBody>
          <a:bodyPr wrap="square" rtlCol="0">
            <a:spAutoFit/>
          </a:bodyPr>
          <a:lstStyle/>
          <a:p>
            <a:r>
              <a:rPr lang="en-US" dirty="0"/>
              <a:t>Area Under Curve (AUC) Score: </a:t>
            </a:r>
          </a:p>
          <a:p>
            <a:r>
              <a:rPr lang="en-US" dirty="0"/>
              <a:t>0.72</a:t>
            </a:r>
          </a:p>
        </p:txBody>
      </p:sp>
    </p:spTree>
    <p:extLst>
      <p:ext uri="{BB962C8B-B14F-4D97-AF65-F5344CB8AC3E}">
        <p14:creationId xmlns:p14="http://schemas.microsoft.com/office/powerpoint/2010/main" val="436012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5278592" y="819777"/>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11</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4261767" y="269406"/>
            <a:ext cx="3668465" cy="432000"/>
          </a:xfrm>
        </p:spPr>
        <p:txBody>
          <a:bodyPr/>
          <a:lstStyle/>
          <a:p>
            <a:pPr algn="ctr"/>
            <a:r>
              <a:rPr lang="en-IN" sz="3000" b="1" dirty="0">
                <a:latin typeface="Century Gothic" panose="020B0502020202020204" pitchFamily="34" charset="0"/>
              </a:rPr>
              <a:t>Predictive Modeling</a:t>
            </a:r>
          </a:p>
        </p:txBody>
      </p:sp>
      <p:sp>
        <p:nvSpPr>
          <p:cNvPr id="40" name="Title 1">
            <a:extLst>
              <a:ext uri="{FF2B5EF4-FFF2-40B4-BE49-F238E27FC236}">
                <a16:creationId xmlns:a16="http://schemas.microsoft.com/office/drawing/2014/main" id="{F71A3F0C-8B48-4F8F-A4BD-AEA9CE22DA6D}"/>
              </a:ext>
            </a:extLst>
          </p:cNvPr>
          <p:cNvSpPr txBox="1">
            <a:spLocks/>
          </p:cNvSpPr>
          <p:nvPr/>
        </p:nvSpPr>
        <p:spPr>
          <a:xfrm>
            <a:off x="1119408" y="1234574"/>
            <a:ext cx="4159184" cy="43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entury Gothic" panose="020B0502020202020204" pitchFamily="34" charset="0"/>
              </a:rPr>
              <a:t>K-Nearest Neighbor (KNN)</a:t>
            </a:r>
          </a:p>
        </p:txBody>
      </p:sp>
      <p:pic>
        <p:nvPicPr>
          <p:cNvPr id="42" name="Graphic 28" descr="Badge">
            <a:extLst>
              <a:ext uri="{FF2B5EF4-FFF2-40B4-BE49-F238E27FC236}">
                <a16:creationId xmlns:a16="http://schemas.microsoft.com/office/drawing/2014/main" id="{87645AAE-99D6-4DF7-BBA8-ACD6942E16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68064" y="1234574"/>
            <a:ext cx="451344" cy="451344"/>
          </a:xfrm>
          <a:prstGeom prst="rect">
            <a:avLst/>
          </a:prstGeom>
        </p:spPr>
      </p:pic>
      <p:sp>
        <p:nvSpPr>
          <p:cNvPr id="2" name="TextBox 1">
            <a:extLst>
              <a:ext uri="{FF2B5EF4-FFF2-40B4-BE49-F238E27FC236}">
                <a16:creationId xmlns:a16="http://schemas.microsoft.com/office/drawing/2014/main" id="{C938F1B0-3EE8-E04A-ABE9-6755B3FC4912}"/>
              </a:ext>
            </a:extLst>
          </p:cNvPr>
          <p:cNvSpPr txBox="1"/>
          <p:nvPr/>
        </p:nvSpPr>
        <p:spPr>
          <a:xfrm>
            <a:off x="1507955" y="1796249"/>
            <a:ext cx="2574948" cy="369332"/>
          </a:xfrm>
          <a:prstGeom prst="rect">
            <a:avLst/>
          </a:prstGeom>
          <a:noFill/>
        </p:spPr>
        <p:txBody>
          <a:bodyPr wrap="square" rtlCol="0">
            <a:spAutoFit/>
          </a:bodyPr>
          <a:lstStyle/>
          <a:p>
            <a:r>
              <a:rPr lang="en-US" dirty="0"/>
              <a:t>ROC Curve for Test set</a:t>
            </a:r>
          </a:p>
        </p:txBody>
      </p:sp>
      <p:sp>
        <p:nvSpPr>
          <p:cNvPr id="5" name="TextBox 4">
            <a:extLst>
              <a:ext uri="{FF2B5EF4-FFF2-40B4-BE49-F238E27FC236}">
                <a16:creationId xmlns:a16="http://schemas.microsoft.com/office/drawing/2014/main" id="{B7FBFD0D-5A64-F743-921C-2BC480CBDECB}"/>
              </a:ext>
            </a:extLst>
          </p:cNvPr>
          <p:cNvSpPr txBox="1"/>
          <p:nvPr/>
        </p:nvSpPr>
        <p:spPr>
          <a:xfrm>
            <a:off x="1105257" y="1811638"/>
            <a:ext cx="541236" cy="338554"/>
          </a:xfrm>
          <a:prstGeom prst="rect">
            <a:avLst/>
          </a:prstGeom>
          <a:noFill/>
        </p:spPr>
        <p:txBody>
          <a:bodyPr wrap="square" rtlCol="0">
            <a:spAutoFit/>
          </a:bodyPr>
          <a:lstStyle/>
          <a:p>
            <a:r>
              <a:rPr lang="en-US" sz="1600" dirty="0"/>
              <a:t>2.5</a:t>
            </a:r>
          </a:p>
        </p:txBody>
      </p:sp>
      <p:sp>
        <p:nvSpPr>
          <p:cNvPr id="9" name="TextBox 8">
            <a:extLst>
              <a:ext uri="{FF2B5EF4-FFF2-40B4-BE49-F238E27FC236}">
                <a16:creationId xmlns:a16="http://schemas.microsoft.com/office/drawing/2014/main" id="{0E83BDB2-87E2-274A-BAAC-E3C25D4CC6E5}"/>
              </a:ext>
            </a:extLst>
          </p:cNvPr>
          <p:cNvSpPr txBox="1"/>
          <p:nvPr/>
        </p:nvSpPr>
        <p:spPr>
          <a:xfrm>
            <a:off x="1507955" y="2404469"/>
            <a:ext cx="3769601" cy="646331"/>
          </a:xfrm>
          <a:prstGeom prst="rect">
            <a:avLst/>
          </a:prstGeom>
          <a:noFill/>
        </p:spPr>
        <p:txBody>
          <a:bodyPr wrap="square" rtlCol="0">
            <a:spAutoFit/>
          </a:bodyPr>
          <a:lstStyle/>
          <a:p>
            <a:r>
              <a:rPr lang="en-US" dirty="0"/>
              <a:t>Area Under Curve (AUC) Score: </a:t>
            </a:r>
          </a:p>
          <a:p>
            <a:r>
              <a:rPr lang="en-US" dirty="0"/>
              <a:t>0.98</a:t>
            </a:r>
          </a:p>
        </p:txBody>
      </p:sp>
      <p:pic>
        <p:nvPicPr>
          <p:cNvPr id="8" name="Picture 7" descr="A picture containing graphical user interface&#10;&#10;Description automatically generated">
            <a:extLst>
              <a:ext uri="{FF2B5EF4-FFF2-40B4-BE49-F238E27FC236}">
                <a16:creationId xmlns:a16="http://schemas.microsoft.com/office/drawing/2014/main" id="{26D84CEE-ED17-A745-9606-85744659A1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7556" y="1221038"/>
            <a:ext cx="6926239" cy="5141586"/>
          </a:xfrm>
          <a:prstGeom prst="rect">
            <a:avLst/>
          </a:prstGeom>
        </p:spPr>
      </p:pic>
    </p:spTree>
    <p:extLst>
      <p:ext uri="{BB962C8B-B14F-4D97-AF65-F5344CB8AC3E}">
        <p14:creationId xmlns:p14="http://schemas.microsoft.com/office/powerpoint/2010/main" val="2119377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4199860" y="819777"/>
            <a:ext cx="405100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12</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3881015" y="276639"/>
            <a:ext cx="4595154" cy="432000"/>
          </a:xfrm>
        </p:spPr>
        <p:txBody>
          <a:bodyPr/>
          <a:lstStyle/>
          <a:p>
            <a:pPr algn="ctr"/>
            <a:r>
              <a:rPr lang="en-IN" sz="3000" b="1" dirty="0">
                <a:latin typeface="Century Gothic" panose="020B0502020202020204" pitchFamily="34" charset="0"/>
              </a:rPr>
              <a:t>Comparison of MLA Metrics</a:t>
            </a:r>
          </a:p>
        </p:txBody>
      </p:sp>
      <p:pic>
        <p:nvPicPr>
          <p:cNvPr id="11" name="Picture 10" descr="Graphical user interface, text, application, email&#10;&#10;Description automatically generated">
            <a:extLst>
              <a:ext uri="{FF2B5EF4-FFF2-40B4-BE49-F238E27FC236}">
                <a16:creationId xmlns:a16="http://schemas.microsoft.com/office/drawing/2014/main" id="{470A27A8-A6D7-A24C-82CB-D267BB3D7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46" y="938149"/>
            <a:ext cx="7372498" cy="5427212"/>
          </a:xfrm>
          <a:prstGeom prst="rect">
            <a:avLst/>
          </a:prstGeom>
        </p:spPr>
      </p:pic>
      <p:sp>
        <p:nvSpPr>
          <p:cNvPr id="12" name="TextBox 11">
            <a:extLst>
              <a:ext uri="{FF2B5EF4-FFF2-40B4-BE49-F238E27FC236}">
                <a16:creationId xmlns:a16="http://schemas.microsoft.com/office/drawing/2014/main" id="{C40E0EAB-6202-F748-A9A0-917750D84D63}"/>
              </a:ext>
            </a:extLst>
          </p:cNvPr>
          <p:cNvSpPr txBox="1"/>
          <p:nvPr/>
        </p:nvSpPr>
        <p:spPr>
          <a:xfrm>
            <a:off x="8431575" y="2126512"/>
            <a:ext cx="3211033" cy="2031325"/>
          </a:xfrm>
          <a:prstGeom prst="rect">
            <a:avLst/>
          </a:prstGeom>
          <a:noFill/>
        </p:spPr>
        <p:txBody>
          <a:bodyPr wrap="square" rtlCol="0">
            <a:spAutoFit/>
          </a:bodyPr>
          <a:lstStyle/>
          <a:p>
            <a:pPr marL="285750" indent="-285750">
              <a:buFontTx/>
              <a:buChar char="-"/>
            </a:pPr>
            <a:r>
              <a:rPr lang="en-US" dirty="0"/>
              <a:t>Oversampled the Minority Class (Class 1)</a:t>
            </a:r>
          </a:p>
          <a:p>
            <a:endParaRPr lang="en-US" dirty="0"/>
          </a:p>
          <a:p>
            <a:pPr marL="285750" indent="-285750">
              <a:buFontTx/>
              <a:buChar char="-"/>
            </a:pPr>
            <a:r>
              <a:rPr lang="en-US" dirty="0"/>
              <a:t>Created a list objects of different ML algorithms with best combination of parameters.</a:t>
            </a:r>
          </a:p>
        </p:txBody>
      </p:sp>
    </p:spTree>
    <p:extLst>
      <p:ext uri="{BB962C8B-B14F-4D97-AF65-F5344CB8AC3E}">
        <p14:creationId xmlns:p14="http://schemas.microsoft.com/office/powerpoint/2010/main" val="3578247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13</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2" name="TextBox 11">
            <a:extLst>
              <a:ext uri="{FF2B5EF4-FFF2-40B4-BE49-F238E27FC236}">
                <a16:creationId xmlns:a16="http://schemas.microsoft.com/office/drawing/2014/main" id="{C40E0EAB-6202-F748-A9A0-917750D84D63}"/>
              </a:ext>
            </a:extLst>
          </p:cNvPr>
          <p:cNvSpPr txBox="1"/>
          <p:nvPr/>
        </p:nvSpPr>
        <p:spPr>
          <a:xfrm>
            <a:off x="8431575" y="2126512"/>
            <a:ext cx="3211033" cy="1754326"/>
          </a:xfrm>
          <a:prstGeom prst="rect">
            <a:avLst/>
          </a:prstGeom>
          <a:noFill/>
        </p:spPr>
        <p:txBody>
          <a:bodyPr wrap="square" rtlCol="0">
            <a:spAutoFit/>
          </a:bodyPr>
          <a:lstStyle/>
          <a:p>
            <a:pPr marL="285750" indent="-285750">
              <a:buFontTx/>
              <a:buChar char="-"/>
            </a:pPr>
            <a:r>
              <a:rPr lang="en-US" dirty="0"/>
              <a:t>Training and predicting using train dataset</a:t>
            </a:r>
          </a:p>
          <a:p>
            <a:pPr marL="285750" indent="-285750">
              <a:buFontTx/>
              <a:buChar char="-"/>
            </a:pPr>
            <a:endParaRPr lang="en-US" dirty="0"/>
          </a:p>
          <a:p>
            <a:pPr marL="285750" indent="-285750">
              <a:buFontTx/>
              <a:buChar char="-"/>
            </a:pPr>
            <a:r>
              <a:rPr lang="en-US" dirty="0"/>
              <a:t>Comparison of accuracy rate from different trained algorithms</a:t>
            </a:r>
          </a:p>
        </p:txBody>
      </p:sp>
      <p:pic>
        <p:nvPicPr>
          <p:cNvPr id="5" name="Picture 4" descr="Table&#10;&#10;Description automatically generated">
            <a:extLst>
              <a:ext uri="{FF2B5EF4-FFF2-40B4-BE49-F238E27FC236}">
                <a16:creationId xmlns:a16="http://schemas.microsoft.com/office/drawing/2014/main" id="{98653529-6255-6946-8978-D53EC73C6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49" y="938150"/>
            <a:ext cx="8210034" cy="5427212"/>
          </a:xfrm>
          <a:prstGeom prst="rect">
            <a:avLst/>
          </a:prstGeom>
        </p:spPr>
      </p:pic>
      <p:sp>
        <p:nvSpPr>
          <p:cNvPr id="13" name="Title 18">
            <a:extLst>
              <a:ext uri="{FF2B5EF4-FFF2-40B4-BE49-F238E27FC236}">
                <a16:creationId xmlns:a16="http://schemas.microsoft.com/office/drawing/2014/main" id="{C72250BC-19D1-5047-A43F-D172449574DF}"/>
              </a:ext>
            </a:extLst>
          </p:cNvPr>
          <p:cNvSpPr txBox="1">
            <a:spLocks/>
          </p:cNvSpPr>
          <p:nvPr/>
        </p:nvSpPr>
        <p:spPr>
          <a:xfrm>
            <a:off x="3881015" y="276639"/>
            <a:ext cx="4595154"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a:r>
              <a:rPr lang="en-IN" sz="3000" b="1">
                <a:latin typeface="Century Gothic" panose="020B0502020202020204" pitchFamily="34" charset="0"/>
              </a:rPr>
              <a:t>Comparison of MLA Metrics</a:t>
            </a:r>
            <a:endParaRPr lang="en-IN" sz="3000" b="1"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8EA6A16F-6B23-034A-9BFC-45BAB6B307B3}"/>
              </a:ext>
              <a:ext uri="{C183D7F6-B498-43B3-948B-1728B52AA6E4}">
                <adec:decorative xmlns:adec="http://schemas.microsoft.com/office/drawing/2017/decorative" val="1"/>
              </a:ext>
            </a:extLst>
          </p:cNvPr>
          <p:cNvCxnSpPr>
            <a:cxnSpLocks/>
          </p:cNvCxnSpPr>
          <p:nvPr/>
        </p:nvCxnSpPr>
        <p:spPr>
          <a:xfrm>
            <a:off x="4199860" y="819777"/>
            <a:ext cx="405100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493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14</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pic>
        <p:nvPicPr>
          <p:cNvPr id="7" name="Picture 6" descr="Table&#10;&#10;Description automatically generated">
            <a:extLst>
              <a:ext uri="{FF2B5EF4-FFF2-40B4-BE49-F238E27FC236}">
                <a16:creationId xmlns:a16="http://schemas.microsoft.com/office/drawing/2014/main" id="{ABA3FBAB-C74C-2947-8FC4-500D91306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91" y="938150"/>
            <a:ext cx="7853592" cy="5427212"/>
          </a:xfrm>
          <a:prstGeom prst="rect">
            <a:avLst/>
          </a:prstGeom>
        </p:spPr>
      </p:pic>
      <p:sp>
        <p:nvSpPr>
          <p:cNvPr id="13" name="TextBox 12">
            <a:extLst>
              <a:ext uri="{FF2B5EF4-FFF2-40B4-BE49-F238E27FC236}">
                <a16:creationId xmlns:a16="http://schemas.microsoft.com/office/drawing/2014/main" id="{4A5C682F-666E-DD42-9CEF-247AB11D36C4}"/>
              </a:ext>
            </a:extLst>
          </p:cNvPr>
          <p:cNvSpPr txBox="1"/>
          <p:nvPr/>
        </p:nvSpPr>
        <p:spPr>
          <a:xfrm>
            <a:off x="8431575" y="2126512"/>
            <a:ext cx="3211033" cy="1754326"/>
          </a:xfrm>
          <a:prstGeom prst="rect">
            <a:avLst/>
          </a:prstGeom>
          <a:noFill/>
        </p:spPr>
        <p:txBody>
          <a:bodyPr wrap="square" rtlCol="0">
            <a:spAutoFit/>
          </a:bodyPr>
          <a:lstStyle/>
          <a:p>
            <a:pPr marL="285750" indent="-285750">
              <a:buFontTx/>
              <a:buChar char="-"/>
            </a:pPr>
            <a:r>
              <a:rPr lang="en-US" dirty="0"/>
              <a:t>Training and predicting using test dataset</a:t>
            </a:r>
          </a:p>
          <a:p>
            <a:pPr marL="285750" indent="-285750">
              <a:buFontTx/>
              <a:buChar char="-"/>
            </a:pPr>
            <a:endParaRPr lang="en-US" dirty="0"/>
          </a:p>
          <a:p>
            <a:pPr marL="285750" indent="-285750">
              <a:buFontTx/>
              <a:buChar char="-"/>
            </a:pPr>
            <a:r>
              <a:rPr lang="en-US" dirty="0"/>
              <a:t>Comparison of accuracy rate from different algorithms on test dataset</a:t>
            </a:r>
          </a:p>
        </p:txBody>
      </p:sp>
      <p:sp>
        <p:nvSpPr>
          <p:cNvPr id="15" name="Title 18">
            <a:extLst>
              <a:ext uri="{FF2B5EF4-FFF2-40B4-BE49-F238E27FC236}">
                <a16:creationId xmlns:a16="http://schemas.microsoft.com/office/drawing/2014/main" id="{40595C62-9CF2-8C42-8A5D-7A4D556960EA}"/>
              </a:ext>
            </a:extLst>
          </p:cNvPr>
          <p:cNvSpPr txBox="1">
            <a:spLocks/>
          </p:cNvSpPr>
          <p:nvPr/>
        </p:nvSpPr>
        <p:spPr>
          <a:xfrm>
            <a:off x="3881015" y="276639"/>
            <a:ext cx="4595154"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a:r>
              <a:rPr lang="en-IN" sz="3000" b="1">
                <a:latin typeface="Century Gothic" panose="020B0502020202020204" pitchFamily="34" charset="0"/>
              </a:rPr>
              <a:t>Comparison of MLA Metrics</a:t>
            </a:r>
            <a:endParaRPr lang="en-IN" sz="3000" b="1" dirty="0">
              <a:latin typeface="Century Gothic" panose="020B0502020202020204" pitchFamily="34" charset="0"/>
            </a:endParaRPr>
          </a:p>
        </p:txBody>
      </p:sp>
      <p:cxnSp>
        <p:nvCxnSpPr>
          <p:cNvPr id="16" name="Straight Connector 15">
            <a:extLst>
              <a:ext uri="{FF2B5EF4-FFF2-40B4-BE49-F238E27FC236}">
                <a16:creationId xmlns:a16="http://schemas.microsoft.com/office/drawing/2014/main" id="{25573482-F5B2-014D-81B7-667C86E84B1E}"/>
              </a:ext>
              <a:ext uri="{C183D7F6-B498-43B3-948B-1728B52AA6E4}">
                <adec:decorative xmlns:adec="http://schemas.microsoft.com/office/drawing/2017/decorative" val="1"/>
              </a:ext>
            </a:extLst>
          </p:cNvPr>
          <p:cNvCxnSpPr>
            <a:cxnSpLocks/>
          </p:cNvCxnSpPr>
          <p:nvPr/>
        </p:nvCxnSpPr>
        <p:spPr>
          <a:xfrm>
            <a:off x="4199860" y="819777"/>
            <a:ext cx="405100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841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15</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pic>
        <p:nvPicPr>
          <p:cNvPr id="5" name="Picture 4" descr="Chart, bar chart&#10;&#10;Description automatically generated">
            <a:extLst>
              <a:ext uri="{FF2B5EF4-FFF2-40B4-BE49-F238E27FC236}">
                <a16:creationId xmlns:a16="http://schemas.microsoft.com/office/drawing/2014/main" id="{3EFD6403-4C3B-FC46-BEF8-409ACE608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147" y="938149"/>
            <a:ext cx="9549706" cy="5345694"/>
          </a:xfrm>
          <a:prstGeom prst="rect">
            <a:avLst/>
          </a:prstGeom>
        </p:spPr>
      </p:pic>
      <p:sp>
        <p:nvSpPr>
          <p:cNvPr id="12" name="Title 18">
            <a:extLst>
              <a:ext uri="{FF2B5EF4-FFF2-40B4-BE49-F238E27FC236}">
                <a16:creationId xmlns:a16="http://schemas.microsoft.com/office/drawing/2014/main" id="{FDF26516-D0ED-F640-B5C8-6BCD72121CE5}"/>
              </a:ext>
            </a:extLst>
          </p:cNvPr>
          <p:cNvSpPr txBox="1">
            <a:spLocks/>
          </p:cNvSpPr>
          <p:nvPr/>
        </p:nvSpPr>
        <p:spPr>
          <a:xfrm>
            <a:off x="3881015" y="276639"/>
            <a:ext cx="4595154"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a:r>
              <a:rPr lang="en-IN" sz="3000" b="1">
                <a:latin typeface="Century Gothic" panose="020B0502020202020204" pitchFamily="34" charset="0"/>
              </a:rPr>
              <a:t>Comparison of MLA Metrics</a:t>
            </a:r>
            <a:endParaRPr lang="en-IN" sz="3000" b="1"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3D38FC33-7BEF-7E44-A7CE-C44967405DF6}"/>
              </a:ext>
              <a:ext uri="{C183D7F6-B498-43B3-948B-1728B52AA6E4}">
                <adec:decorative xmlns:adec="http://schemas.microsoft.com/office/drawing/2017/decorative" val="1"/>
              </a:ext>
            </a:extLst>
          </p:cNvPr>
          <p:cNvCxnSpPr>
            <a:cxnSpLocks/>
          </p:cNvCxnSpPr>
          <p:nvPr/>
        </p:nvCxnSpPr>
        <p:spPr>
          <a:xfrm>
            <a:off x="4199860" y="819777"/>
            <a:ext cx="405100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856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16</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pic>
        <p:nvPicPr>
          <p:cNvPr id="5" name="Picture 4" descr="Chart, bar chart&#10;&#10;Description automatically generated">
            <a:extLst>
              <a:ext uri="{FF2B5EF4-FFF2-40B4-BE49-F238E27FC236}">
                <a16:creationId xmlns:a16="http://schemas.microsoft.com/office/drawing/2014/main" id="{57D9BD02-8B85-4C4D-99FC-658EF6932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701" y="938149"/>
            <a:ext cx="9514597" cy="5427214"/>
          </a:xfrm>
          <a:prstGeom prst="rect">
            <a:avLst/>
          </a:prstGeom>
        </p:spPr>
      </p:pic>
      <p:sp>
        <p:nvSpPr>
          <p:cNvPr id="12" name="Title 18">
            <a:extLst>
              <a:ext uri="{FF2B5EF4-FFF2-40B4-BE49-F238E27FC236}">
                <a16:creationId xmlns:a16="http://schemas.microsoft.com/office/drawing/2014/main" id="{B5148A92-6D8D-8940-AB42-5294466C51EC}"/>
              </a:ext>
            </a:extLst>
          </p:cNvPr>
          <p:cNvSpPr txBox="1">
            <a:spLocks/>
          </p:cNvSpPr>
          <p:nvPr/>
        </p:nvSpPr>
        <p:spPr>
          <a:xfrm>
            <a:off x="3881015" y="276639"/>
            <a:ext cx="4595154"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a:r>
              <a:rPr lang="en-IN" sz="3000" b="1">
                <a:latin typeface="Century Gothic" panose="020B0502020202020204" pitchFamily="34" charset="0"/>
              </a:rPr>
              <a:t>Comparison of MLA Metrics</a:t>
            </a:r>
            <a:endParaRPr lang="en-IN" sz="3000" b="1"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7041F8AF-FD75-FC43-8249-ED90B1AD0FED}"/>
              </a:ext>
              <a:ext uri="{C183D7F6-B498-43B3-948B-1728B52AA6E4}">
                <adec:decorative xmlns:adec="http://schemas.microsoft.com/office/drawing/2017/decorative" val="1"/>
              </a:ext>
            </a:extLst>
          </p:cNvPr>
          <p:cNvCxnSpPr>
            <a:cxnSpLocks/>
          </p:cNvCxnSpPr>
          <p:nvPr/>
        </p:nvCxnSpPr>
        <p:spPr>
          <a:xfrm>
            <a:off x="4199860" y="819777"/>
            <a:ext cx="405100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692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5278592" y="819777"/>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17</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1949492" y="248926"/>
            <a:ext cx="8458199" cy="432000"/>
          </a:xfrm>
        </p:spPr>
        <p:txBody>
          <a:bodyPr/>
          <a:lstStyle/>
          <a:p>
            <a:pPr algn="ctr"/>
            <a:r>
              <a:rPr lang="en-IN" sz="2800" b="1" dirty="0">
                <a:latin typeface="Century Gothic" panose="020B0502020202020204" pitchFamily="34" charset="0"/>
              </a:rPr>
              <a:t>Findings</a:t>
            </a:r>
          </a:p>
        </p:txBody>
      </p:sp>
      <p:sp>
        <p:nvSpPr>
          <p:cNvPr id="13" name="Title 1">
            <a:extLst>
              <a:ext uri="{FF2B5EF4-FFF2-40B4-BE49-F238E27FC236}">
                <a16:creationId xmlns:a16="http://schemas.microsoft.com/office/drawing/2014/main" id="{F71A3F0C-8B48-4F8F-A4BD-AEA9CE22DA6D}"/>
              </a:ext>
            </a:extLst>
          </p:cNvPr>
          <p:cNvSpPr txBox="1">
            <a:spLocks/>
          </p:cNvSpPr>
          <p:nvPr/>
        </p:nvSpPr>
        <p:spPr>
          <a:xfrm>
            <a:off x="1474549" y="1005766"/>
            <a:ext cx="10146726"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Century Gothic" panose="020B0502020202020204" pitchFamily="34" charset="0"/>
              </a:rPr>
              <a:t>Clearly, the KNN model accuracy has </a:t>
            </a:r>
            <a:r>
              <a:rPr lang="en-US" sz="1600" b="1" dirty="0">
                <a:latin typeface="Century Gothic" panose="020B0502020202020204" pitchFamily="34" charset="0"/>
              </a:rPr>
              <a:t>increased</a:t>
            </a:r>
            <a:r>
              <a:rPr lang="en-US" sz="1600" dirty="0">
                <a:latin typeface="Century Gothic" panose="020B0502020202020204" pitchFamily="34" charset="0"/>
              </a:rPr>
              <a:t> from </a:t>
            </a:r>
            <a:r>
              <a:rPr lang="en-US" sz="1600" b="1" dirty="0">
                <a:latin typeface="Century Gothic" panose="020B0502020202020204" pitchFamily="34" charset="0"/>
              </a:rPr>
              <a:t>82.73% to 98.37%.</a:t>
            </a:r>
            <a:r>
              <a:rPr lang="en-US" sz="1600" dirty="0">
                <a:latin typeface="Century Gothic" panose="020B0502020202020204" pitchFamily="34" charset="0"/>
              </a:rPr>
              <a:t> Hence, the KNN model can be considered in production for deployment</a:t>
            </a:r>
          </a:p>
          <a:p>
            <a:pPr algn="just"/>
            <a:r>
              <a:rPr lang="en-US" sz="1600" b="1" dirty="0">
                <a:latin typeface="Century Gothic" panose="020B0502020202020204" pitchFamily="34" charset="0"/>
              </a:rPr>
              <a:t> </a:t>
            </a:r>
            <a:endParaRPr lang="en-US" sz="1600" b="1" dirty="0">
              <a:solidFill>
                <a:srgbClr val="00B050"/>
              </a:solidFill>
              <a:latin typeface="Century Gothic" panose="020B0502020202020204" pitchFamily="34" charset="0"/>
            </a:endParaRPr>
          </a:p>
        </p:txBody>
      </p:sp>
      <p:sp>
        <p:nvSpPr>
          <p:cNvPr id="27" name="Rectangle 26">
            <a:extLst>
              <a:ext uri="{FF2B5EF4-FFF2-40B4-BE49-F238E27FC236}">
                <a16:creationId xmlns:a16="http://schemas.microsoft.com/office/drawing/2014/main" id="{2CBF662F-A198-4AD3-8EBC-0EC9A52B2994}"/>
              </a:ext>
            </a:extLst>
          </p:cNvPr>
          <p:cNvSpPr/>
          <p:nvPr/>
        </p:nvSpPr>
        <p:spPr>
          <a:xfrm flipH="1">
            <a:off x="8157028" y="4401707"/>
            <a:ext cx="3222170" cy="2142418"/>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42E86C5-8E5F-4620-A4FB-D1F926179D18}"/>
              </a:ext>
            </a:extLst>
          </p:cNvPr>
          <p:cNvSpPr/>
          <p:nvPr/>
        </p:nvSpPr>
        <p:spPr>
          <a:xfrm flipH="1">
            <a:off x="8302171" y="4603718"/>
            <a:ext cx="3860800" cy="1747410"/>
          </a:xfrm>
          <a:prstGeom prst="rect">
            <a:avLst/>
          </a:prstGeom>
          <a:solidFill>
            <a:schemeClr val="bg2">
              <a:lumMod val="75000"/>
            </a:schemeClr>
          </a:solidFill>
          <a:ln>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90C1A7A-78BB-48B4-B5CE-2B9C34E5E67B}"/>
              </a:ext>
            </a:extLst>
          </p:cNvPr>
          <p:cNvSpPr/>
          <p:nvPr/>
        </p:nvSpPr>
        <p:spPr>
          <a:xfrm>
            <a:off x="8398892" y="4796250"/>
            <a:ext cx="3279925" cy="1218282"/>
          </a:xfrm>
          <a:prstGeom prst="rect">
            <a:avLst/>
          </a:prstGeom>
        </p:spPr>
        <p:txBody>
          <a:bodyPr wrap="square" lIns="0" tIns="0" rIns="0" bIns="0" anchor="t">
            <a:spAutoFit/>
          </a:bodyPr>
          <a:lstStyle/>
          <a:p>
            <a:pPr algn="just">
              <a:lnSpc>
                <a:spcPts val="1900"/>
              </a:lnSpc>
            </a:pPr>
            <a:r>
              <a:rPr lang="en-US" sz="1500" i="1" dirty="0">
                <a:cs typeface="Segoe UI" panose="020B0502040204020203" pitchFamily="34" charset="0"/>
              </a:rPr>
              <a:t>KNN Model accuracy has increased from </a:t>
            </a:r>
            <a:r>
              <a:rPr lang="en-US" sz="1500" b="1" i="1" dirty="0">
                <a:cs typeface="Segoe UI" panose="020B0502040204020203" pitchFamily="34" charset="0"/>
              </a:rPr>
              <a:t>82.73% to 98.37%</a:t>
            </a:r>
          </a:p>
          <a:p>
            <a:pPr algn="just">
              <a:lnSpc>
                <a:spcPts val="1900"/>
              </a:lnSpc>
            </a:pPr>
            <a:endParaRPr lang="en-US" sz="1500" i="1" dirty="0">
              <a:cs typeface="Segoe UI" panose="020B0502040204020203" pitchFamily="34" charset="0"/>
            </a:endParaRPr>
          </a:p>
          <a:p>
            <a:pPr algn="just">
              <a:lnSpc>
                <a:spcPts val="1900"/>
              </a:lnSpc>
            </a:pPr>
            <a:r>
              <a:rPr lang="en-US" sz="1500" b="1" i="1" dirty="0">
                <a:cs typeface="Segoe UI" panose="020B0502040204020203" pitchFamily="34" charset="0"/>
              </a:rPr>
              <a:t>KNN</a:t>
            </a:r>
            <a:r>
              <a:rPr lang="en-US" sz="1500" i="1" dirty="0">
                <a:cs typeface="Segoe UI" panose="020B0502040204020203" pitchFamily="34" charset="0"/>
              </a:rPr>
              <a:t> Model is good and can be considered for deployment.</a:t>
            </a:r>
          </a:p>
        </p:txBody>
      </p:sp>
      <p:pic>
        <p:nvPicPr>
          <p:cNvPr id="4098" name="Picture 2" descr="Thumbs Up GIFs - Get the best GIF on GIPHY"/>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9012" y="5700713"/>
            <a:ext cx="859991" cy="699750"/>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33" descr="Bullseye" title="Placeholder Icon">
            <a:extLst>
              <a:ext uri="{FF2B5EF4-FFF2-40B4-BE49-F238E27FC236}">
                <a16:creationId xmlns:a16="http://schemas.microsoft.com/office/drawing/2014/main" id="{01B04A53-CFF0-41E3-A36F-790D2F6B635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2658" y="931555"/>
            <a:ext cx="514800" cy="514800"/>
          </a:xfrm>
          <a:prstGeom prst="rect">
            <a:avLst/>
          </a:prstGeom>
        </p:spPr>
      </p:pic>
      <p:sp>
        <p:nvSpPr>
          <p:cNvPr id="37" name="Title 1">
            <a:extLst>
              <a:ext uri="{FF2B5EF4-FFF2-40B4-BE49-F238E27FC236}">
                <a16:creationId xmlns:a16="http://schemas.microsoft.com/office/drawing/2014/main" id="{F71A3F0C-8B48-4F8F-A4BD-AEA9CE22DA6D}"/>
              </a:ext>
            </a:extLst>
          </p:cNvPr>
          <p:cNvSpPr txBox="1">
            <a:spLocks/>
          </p:cNvSpPr>
          <p:nvPr/>
        </p:nvSpPr>
        <p:spPr>
          <a:xfrm>
            <a:off x="1474548" y="2252219"/>
            <a:ext cx="10146727" cy="7188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en-US" sz="1600" dirty="0">
              <a:latin typeface="Century Gothic" panose="020B0502020202020204" pitchFamily="34" charset="0"/>
            </a:endParaRPr>
          </a:p>
        </p:txBody>
      </p:sp>
      <p:pic>
        <p:nvPicPr>
          <p:cNvPr id="38" name="Graphic 20" descr="Network" title="Placeholder Icon">
            <a:extLst>
              <a:ext uri="{FF2B5EF4-FFF2-40B4-BE49-F238E27FC236}">
                <a16:creationId xmlns:a16="http://schemas.microsoft.com/office/drawing/2014/main" id="{E34FD3C6-9F01-4A17-AD96-054AF500405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2658" y="1645403"/>
            <a:ext cx="514800" cy="514800"/>
          </a:xfrm>
          <a:prstGeom prst="rect">
            <a:avLst/>
          </a:prstGeom>
        </p:spPr>
      </p:pic>
      <p:sp>
        <p:nvSpPr>
          <p:cNvPr id="15" name="Title 1">
            <a:extLst>
              <a:ext uri="{FF2B5EF4-FFF2-40B4-BE49-F238E27FC236}">
                <a16:creationId xmlns:a16="http://schemas.microsoft.com/office/drawing/2014/main" id="{F71A3F0C-8B48-4F8F-A4BD-AEA9CE22DA6D}"/>
              </a:ext>
            </a:extLst>
          </p:cNvPr>
          <p:cNvSpPr txBox="1">
            <a:spLocks/>
          </p:cNvSpPr>
          <p:nvPr/>
        </p:nvSpPr>
        <p:spPr>
          <a:xfrm>
            <a:off x="1467290" y="1738694"/>
            <a:ext cx="10153985" cy="7023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Century Gothic" panose="020B0502020202020204" pitchFamily="34" charset="0"/>
              </a:rPr>
              <a:t>The False Positive Rate (</a:t>
            </a:r>
            <a:r>
              <a:rPr lang="en-US" sz="1600" b="1" dirty="0">
                <a:latin typeface="Century Gothic" panose="020B0502020202020204" pitchFamily="34" charset="0"/>
              </a:rPr>
              <a:t>FPR</a:t>
            </a:r>
            <a:r>
              <a:rPr lang="en-US" sz="1600" dirty="0">
                <a:latin typeface="Century Gothic" panose="020B0502020202020204" pitchFamily="34" charset="0"/>
              </a:rPr>
              <a:t>) in this model is calculated as =&gt; FP/(FP+TN)</a:t>
            </a:r>
          </a:p>
          <a:p>
            <a:pPr algn="just"/>
            <a:endParaRPr lang="en-US" sz="1600" dirty="0">
              <a:latin typeface="Century Gothic" panose="020B0502020202020204" pitchFamily="34" charset="0"/>
            </a:endParaRPr>
          </a:p>
          <a:p>
            <a:pPr algn="just"/>
            <a:r>
              <a:rPr lang="en-US" sz="1600" dirty="0">
                <a:latin typeface="Century Gothic" panose="020B0502020202020204" pitchFamily="34" charset="0"/>
              </a:rPr>
              <a:t>= 1.51%</a:t>
            </a:r>
            <a:r>
              <a:rPr lang="en-US" sz="1600" b="1" dirty="0">
                <a:latin typeface="Century Gothic" panose="020B0502020202020204" pitchFamily="34" charset="0"/>
              </a:rPr>
              <a:t> </a:t>
            </a:r>
            <a:r>
              <a:rPr lang="en-US" sz="1600" dirty="0">
                <a:latin typeface="Century Gothic" panose="020B0502020202020204" pitchFamily="34" charset="0"/>
              </a:rPr>
              <a:t>~ which is good!</a:t>
            </a:r>
          </a:p>
        </p:txBody>
      </p:sp>
      <p:sp>
        <p:nvSpPr>
          <p:cNvPr id="17" name="Title 1">
            <a:extLst>
              <a:ext uri="{FF2B5EF4-FFF2-40B4-BE49-F238E27FC236}">
                <a16:creationId xmlns:a16="http://schemas.microsoft.com/office/drawing/2014/main" id="{F71A3F0C-8B48-4F8F-A4BD-AEA9CE22DA6D}"/>
              </a:ext>
            </a:extLst>
          </p:cNvPr>
          <p:cNvSpPr txBox="1">
            <a:spLocks/>
          </p:cNvSpPr>
          <p:nvPr/>
        </p:nvSpPr>
        <p:spPr>
          <a:xfrm>
            <a:off x="1467290" y="2712289"/>
            <a:ext cx="10124957" cy="80280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Century Gothic" panose="020B0502020202020204" pitchFamily="34" charset="0"/>
              </a:rPr>
              <a:t>The False Negative Rate (</a:t>
            </a:r>
            <a:r>
              <a:rPr lang="en-US" sz="1600" b="1" dirty="0">
                <a:latin typeface="Century Gothic" panose="020B0502020202020204" pitchFamily="34" charset="0"/>
              </a:rPr>
              <a:t>FNR</a:t>
            </a:r>
            <a:r>
              <a:rPr lang="en-US" sz="1600" dirty="0">
                <a:latin typeface="Century Gothic" panose="020B0502020202020204" pitchFamily="34" charset="0"/>
              </a:rPr>
              <a:t>) in this model is calculated as =&gt; FN/(FN+TP)</a:t>
            </a:r>
          </a:p>
          <a:p>
            <a:pPr algn="just"/>
            <a:endParaRPr lang="en-US" sz="1600" dirty="0">
              <a:latin typeface="Century Gothic" panose="020B0502020202020204" pitchFamily="34" charset="0"/>
            </a:endParaRPr>
          </a:p>
          <a:p>
            <a:pPr algn="just"/>
            <a:r>
              <a:rPr lang="en-US" sz="1600" dirty="0">
                <a:latin typeface="Century Gothic" panose="020B0502020202020204" pitchFamily="34" charset="0"/>
              </a:rPr>
              <a:t>= 2.09%     </a:t>
            </a:r>
          </a:p>
        </p:txBody>
      </p:sp>
      <p:pic>
        <p:nvPicPr>
          <p:cNvPr id="18" name="Picture 17"/>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7172" y="2698019"/>
            <a:ext cx="540315" cy="540315"/>
          </a:xfrm>
          <a:prstGeom prst="rect">
            <a:avLst/>
          </a:prstGeom>
        </p:spPr>
      </p:pic>
      <p:sp>
        <p:nvSpPr>
          <p:cNvPr id="21" name="Title 1">
            <a:extLst>
              <a:ext uri="{FF2B5EF4-FFF2-40B4-BE49-F238E27FC236}">
                <a16:creationId xmlns:a16="http://schemas.microsoft.com/office/drawing/2014/main" id="{F71A3F0C-8B48-4F8F-A4BD-AEA9CE22DA6D}"/>
              </a:ext>
            </a:extLst>
          </p:cNvPr>
          <p:cNvSpPr txBox="1">
            <a:spLocks/>
          </p:cNvSpPr>
          <p:nvPr/>
        </p:nvSpPr>
        <p:spPr>
          <a:xfrm>
            <a:off x="1467292" y="3673251"/>
            <a:ext cx="10153984" cy="9553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Century Gothic" panose="020B0502020202020204" pitchFamily="34" charset="0"/>
              </a:rPr>
              <a:t>AUC Score of model on train dataset : 0.72</a:t>
            </a:r>
          </a:p>
          <a:p>
            <a:pPr algn="just"/>
            <a:r>
              <a:rPr lang="en-US" sz="1600" dirty="0">
                <a:latin typeface="Century Gothic" panose="020B0502020202020204" pitchFamily="34" charset="0"/>
              </a:rPr>
              <a:t>AUC Score of model on test dataset : 0.98</a:t>
            </a:r>
          </a:p>
          <a:p>
            <a:pPr algn="just"/>
            <a:r>
              <a:rPr lang="en-US" sz="1600" dirty="0">
                <a:latin typeface="Century Gothic" panose="020B0502020202020204" pitchFamily="34" charset="0"/>
              </a:rPr>
              <a:t>Since there is no much difference in both AUC scores, </a:t>
            </a:r>
          </a:p>
          <a:p>
            <a:pPr algn="just"/>
            <a:r>
              <a:rPr lang="en-US" sz="1600" dirty="0">
                <a:latin typeface="Century Gothic" panose="020B0502020202020204" pitchFamily="34" charset="0"/>
              </a:rPr>
              <a:t>we can say that KNN model does not overfit.</a:t>
            </a:r>
          </a:p>
        </p:txBody>
      </p:sp>
      <p:pic>
        <p:nvPicPr>
          <p:cNvPr id="22" name="Picture 21"/>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1870" y="3673251"/>
            <a:ext cx="405617" cy="503908"/>
          </a:xfrm>
          <a:prstGeom prst="rect">
            <a:avLst/>
          </a:prstGeom>
        </p:spPr>
      </p:pic>
      <p:sp>
        <p:nvSpPr>
          <p:cNvPr id="23" name="Title 1">
            <a:extLst>
              <a:ext uri="{FF2B5EF4-FFF2-40B4-BE49-F238E27FC236}">
                <a16:creationId xmlns:a16="http://schemas.microsoft.com/office/drawing/2014/main" id="{F71A3F0C-8B48-4F8F-A4BD-AEA9CE22DA6D}"/>
              </a:ext>
            </a:extLst>
          </p:cNvPr>
          <p:cNvSpPr txBox="1">
            <a:spLocks/>
          </p:cNvSpPr>
          <p:nvPr/>
        </p:nvSpPr>
        <p:spPr>
          <a:xfrm>
            <a:off x="1474549" y="4854556"/>
            <a:ext cx="6198326" cy="1029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Century Gothic" panose="020B0502020202020204" pitchFamily="34" charset="0"/>
              </a:rPr>
              <a:t>Based on above findings, we could say KNN could be the best generalized machine learning algorithm that could predict well on unseen data.</a:t>
            </a:r>
          </a:p>
        </p:txBody>
      </p:sp>
      <p:pic>
        <p:nvPicPr>
          <p:cNvPr id="25" name="Graphic 20" descr="Network" title="Placeholder Icon">
            <a:extLst>
              <a:ext uri="{FF2B5EF4-FFF2-40B4-BE49-F238E27FC236}">
                <a16:creationId xmlns:a16="http://schemas.microsoft.com/office/drawing/2014/main" id="{E34FD3C6-9F01-4A17-AD96-054AF500405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7172" y="4854556"/>
            <a:ext cx="500286" cy="514800"/>
          </a:xfrm>
          <a:prstGeom prst="rect">
            <a:avLst/>
          </a:prstGeom>
        </p:spPr>
      </p:pic>
    </p:spTree>
    <p:extLst>
      <p:ext uri="{BB962C8B-B14F-4D97-AF65-F5344CB8AC3E}">
        <p14:creationId xmlns:p14="http://schemas.microsoft.com/office/powerpoint/2010/main" val="2056479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18</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1949492" y="248926"/>
            <a:ext cx="8458199" cy="432000"/>
          </a:xfrm>
        </p:spPr>
        <p:txBody>
          <a:bodyPr/>
          <a:lstStyle/>
          <a:p>
            <a:pPr algn="ctr"/>
            <a:r>
              <a:rPr lang="en-IN" sz="2800" b="1" dirty="0">
                <a:latin typeface="Century Gothic" panose="020B0502020202020204" pitchFamily="34" charset="0"/>
              </a:rPr>
              <a:t>Conclusion and Insights</a:t>
            </a:r>
          </a:p>
        </p:txBody>
      </p:sp>
      <p:sp>
        <p:nvSpPr>
          <p:cNvPr id="13" name="Title 1">
            <a:extLst>
              <a:ext uri="{FF2B5EF4-FFF2-40B4-BE49-F238E27FC236}">
                <a16:creationId xmlns:a16="http://schemas.microsoft.com/office/drawing/2014/main" id="{F71A3F0C-8B48-4F8F-A4BD-AEA9CE22DA6D}"/>
              </a:ext>
            </a:extLst>
          </p:cNvPr>
          <p:cNvSpPr txBox="1">
            <a:spLocks/>
          </p:cNvSpPr>
          <p:nvPr/>
        </p:nvSpPr>
        <p:spPr>
          <a:xfrm>
            <a:off x="1474549" y="1399185"/>
            <a:ext cx="10146726"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Century Gothic" panose="020B0502020202020204" pitchFamily="34" charset="0"/>
              </a:rPr>
              <a:t>BI team got successful in building best generalized machine learning algorithm to classify between churn and loyal bank customers.</a:t>
            </a:r>
            <a:endParaRPr lang="en-US" sz="1600" b="1" dirty="0">
              <a:solidFill>
                <a:srgbClr val="00B050"/>
              </a:solidFill>
              <a:latin typeface="Century Gothic" panose="020B0502020202020204" pitchFamily="34" charset="0"/>
            </a:endParaRPr>
          </a:p>
        </p:txBody>
      </p:sp>
      <p:pic>
        <p:nvPicPr>
          <p:cNvPr id="24" name="Graphic 33" descr="Bullseye" title="Placeholder Icon">
            <a:extLst>
              <a:ext uri="{FF2B5EF4-FFF2-40B4-BE49-F238E27FC236}">
                <a16:creationId xmlns:a16="http://schemas.microsoft.com/office/drawing/2014/main" id="{01B04A53-CFF0-41E3-A36F-790D2F6B635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2658" y="1324974"/>
            <a:ext cx="514800" cy="514800"/>
          </a:xfrm>
          <a:prstGeom prst="rect">
            <a:avLst/>
          </a:prstGeom>
        </p:spPr>
      </p:pic>
      <p:sp>
        <p:nvSpPr>
          <p:cNvPr id="37" name="Title 1">
            <a:extLst>
              <a:ext uri="{FF2B5EF4-FFF2-40B4-BE49-F238E27FC236}">
                <a16:creationId xmlns:a16="http://schemas.microsoft.com/office/drawing/2014/main" id="{F71A3F0C-8B48-4F8F-A4BD-AEA9CE22DA6D}"/>
              </a:ext>
            </a:extLst>
          </p:cNvPr>
          <p:cNvSpPr txBox="1">
            <a:spLocks/>
          </p:cNvSpPr>
          <p:nvPr/>
        </p:nvSpPr>
        <p:spPr>
          <a:xfrm>
            <a:off x="1474548" y="2252219"/>
            <a:ext cx="10146727" cy="7188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en-US" sz="1600" dirty="0">
              <a:latin typeface="Century Gothic" panose="020B0502020202020204" pitchFamily="34" charset="0"/>
            </a:endParaRPr>
          </a:p>
        </p:txBody>
      </p:sp>
      <p:pic>
        <p:nvPicPr>
          <p:cNvPr id="38" name="Graphic 20" descr="Network" title="Placeholder Icon">
            <a:extLst>
              <a:ext uri="{FF2B5EF4-FFF2-40B4-BE49-F238E27FC236}">
                <a16:creationId xmlns:a16="http://schemas.microsoft.com/office/drawing/2014/main" id="{E34FD3C6-9F01-4A17-AD96-054AF500405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2658" y="2134519"/>
            <a:ext cx="514800" cy="514800"/>
          </a:xfrm>
          <a:prstGeom prst="rect">
            <a:avLst/>
          </a:prstGeom>
        </p:spPr>
      </p:pic>
      <p:sp>
        <p:nvSpPr>
          <p:cNvPr id="15" name="Title 1">
            <a:extLst>
              <a:ext uri="{FF2B5EF4-FFF2-40B4-BE49-F238E27FC236}">
                <a16:creationId xmlns:a16="http://schemas.microsoft.com/office/drawing/2014/main" id="{F71A3F0C-8B48-4F8F-A4BD-AEA9CE22DA6D}"/>
              </a:ext>
            </a:extLst>
          </p:cNvPr>
          <p:cNvSpPr txBox="1">
            <a:spLocks/>
          </p:cNvSpPr>
          <p:nvPr/>
        </p:nvSpPr>
        <p:spPr>
          <a:xfrm>
            <a:off x="1467290" y="2227810"/>
            <a:ext cx="10153985" cy="14949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Century Gothic" panose="020B0502020202020204" pitchFamily="34" charset="0"/>
              </a:rPr>
              <a:t>We have found some valuable insights while analyzing the data and training machine learning algorithms are,</a:t>
            </a:r>
          </a:p>
          <a:p>
            <a:pPr marL="285750" indent="-285750" algn="just">
              <a:buFont typeface="Arial" panose="020B0604020202020204" pitchFamily="34" charset="0"/>
              <a:buChar char="•"/>
            </a:pPr>
            <a:r>
              <a:rPr lang="en-US" sz="1600" dirty="0">
                <a:latin typeface="Century Gothic" panose="020B0502020202020204" pitchFamily="34" charset="0"/>
              </a:rPr>
              <a:t>Female of age around 40 with higher salaries could churn more.</a:t>
            </a:r>
          </a:p>
          <a:p>
            <a:pPr marL="285750" indent="-285750" algn="just">
              <a:buFont typeface="Arial" panose="020B0604020202020204" pitchFamily="34" charset="0"/>
              <a:buChar char="•"/>
            </a:pPr>
            <a:r>
              <a:rPr lang="en-US" sz="1600" dirty="0">
                <a:latin typeface="Century Gothic" panose="020B0502020202020204" pitchFamily="34" charset="0"/>
              </a:rPr>
              <a:t>Churn Customers’ count are way lower in comparison to loyal customers, so we can take necessary actions and overcome the problems for small amount of churn customers.</a:t>
            </a:r>
          </a:p>
          <a:p>
            <a:pPr marL="285750" indent="-285750" algn="just">
              <a:buFont typeface="Arial" panose="020B0604020202020204" pitchFamily="34" charset="0"/>
              <a:buChar char="•"/>
            </a:pPr>
            <a:endParaRPr lang="en-US" sz="1600" dirty="0">
              <a:latin typeface="Century Gothic" panose="020B0502020202020204" pitchFamily="34" charset="0"/>
            </a:endParaRPr>
          </a:p>
        </p:txBody>
      </p:sp>
      <p:sp>
        <p:nvSpPr>
          <p:cNvPr id="17" name="Title 1">
            <a:extLst>
              <a:ext uri="{FF2B5EF4-FFF2-40B4-BE49-F238E27FC236}">
                <a16:creationId xmlns:a16="http://schemas.microsoft.com/office/drawing/2014/main" id="{F71A3F0C-8B48-4F8F-A4BD-AEA9CE22DA6D}"/>
              </a:ext>
            </a:extLst>
          </p:cNvPr>
          <p:cNvSpPr txBox="1">
            <a:spLocks/>
          </p:cNvSpPr>
          <p:nvPr/>
        </p:nvSpPr>
        <p:spPr>
          <a:xfrm>
            <a:off x="1467290" y="3764929"/>
            <a:ext cx="10124957" cy="12958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Century Gothic" panose="020B0502020202020204" pitchFamily="34" charset="0"/>
              </a:rPr>
              <a:t>Based on data analysis and predictive modeling, we could say there are some important features which mainly contributes to classifying the customers as Churn or Loyal,</a:t>
            </a:r>
          </a:p>
          <a:p>
            <a:pPr marL="285750" indent="-285750" algn="just">
              <a:buFont typeface="Arial" panose="020B0604020202020204" pitchFamily="34" charset="0"/>
              <a:buChar char="•"/>
            </a:pPr>
            <a:r>
              <a:rPr lang="en-US" sz="1600" dirty="0">
                <a:latin typeface="Century Gothic" panose="020B0502020202020204" pitchFamily="34" charset="0"/>
              </a:rPr>
              <a:t>Age </a:t>
            </a:r>
          </a:p>
          <a:p>
            <a:pPr marL="285750" indent="-285750" algn="just">
              <a:buFont typeface="Arial" panose="020B0604020202020204" pitchFamily="34" charset="0"/>
              <a:buChar char="•"/>
            </a:pPr>
            <a:r>
              <a:rPr lang="en-US" sz="1600" dirty="0">
                <a:latin typeface="Century Gothic" panose="020B0502020202020204" pitchFamily="34" charset="0"/>
              </a:rPr>
              <a:t>Gender</a:t>
            </a:r>
          </a:p>
          <a:p>
            <a:pPr marL="285750" indent="-285750" algn="just">
              <a:buFont typeface="Arial" panose="020B0604020202020204" pitchFamily="34" charset="0"/>
              <a:buChar char="•"/>
            </a:pPr>
            <a:r>
              <a:rPr lang="en-US" sz="1600" dirty="0">
                <a:latin typeface="Century Gothic" panose="020B0502020202020204" pitchFamily="34" charset="0"/>
              </a:rPr>
              <a:t>Salary</a:t>
            </a:r>
          </a:p>
        </p:txBody>
      </p:sp>
      <p:pic>
        <p:nvPicPr>
          <p:cNvPr id="18" name="Picture 17"/>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7172" y="3750659"/>
            <a:ext cx="540315" cy="540315"/>
          </a:xfrm>
          <a:prstGeom prst="rect">
            <a:avLst/>
          </a:prstGeom>
        </p:spPr>
      </p:pic>
      <p:cxnSp>
        <p:nvCxnSpPr>
          <p:cNvPr id="30" name="Straight Connector 29">
            <a:extLst>
              <a:ext uri="{FF2B5EF4-FFF2-40B4-BE49-F238E27FC236}">
                <a16:creationId xmlns:a16="http://schemas.microsoft.com/office/drawing/2014/main" id="{339E4D53-5461-8942-A726-F0D6425223E5}"/>
              </a:ext>
              <a:ext uri="{C183D7F6-B498-43B3-948B-1728B52AA6E4}">
                <adec:decorative xmlns:adec="http://schemas.microsoft.com/office/drawing/2017/decorative" val="1"/>
              </a:ext>
            </a:extLst>
          </p:cNvPr>
          <p:cNvCxnSpPr>
            <a:cxnSpLocks/>
          </p:cNvCxnSpPr>
          <p:nvPr/>
        </p:nvCxnSpPr>
        <p:spPr>
          <a:xfrm>
            <a:off x="4625163" y="819777"/>
            <a:ext cx="318976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912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5196000" y="787880"/>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a:xfrm>
            <a:off x="11770243" y="6358270"/>
            <a:ext cx="421757" cy="404037"/>
          </a:xfrm>
        </p:spPr>
        <p:txBody>
          <a:bodyPr/>
          <a:lstStyle/>
          <a:p>
            <a:r>
              <a:rPr lang="en-US" dirty="0">
                <a:solidFill>
                  <a:prstClr val="black">
                    <a:lumMod val="65000"/>
                    <a:lumOff val="35000"/>
                  </a:prstClr>
                </a:solidFill>
              </a:rPr>
              <a:t>1</a:t>
            </a:r>
          </a:p>
        </p:txBody>
      </p:sp>
      <p:sp>
        <p:nvSpPr>
          <p:cNvPr id="19" name="Title 18"/>
          <p:cNvSpPr>
            <a:spLocks noGrp="1"/>
          </p:cNvSpPr>
          <p:nvPr>
            <p:ph type="title"/>
          </p:nvPr>
        </p:nvSpPr>
        <p:spPr>
          <a:xfrm>
            <a:off x="4561914" y="275516"/>
            <a:ext cx="3068172" cy="432000"/>
          </a:xfrm>
        </p:spPr>
        <p:txBody>
          <a:bodyPr/>
          <a:lstStyle/>
          <a:p>
            <a:pPr algn="ctr"/>
            <a:r>
              <a:rPr lang="en-IN" sz="3000" b="1" dirty="0">
                <a:latin typeface="Century Gothic" panose="020B0502020202020204" pitchFamily="34" charset="0"/>
              </a:rPr>
              <a:t>Agenda</a:t>
            </a:r>
          </a:p>
        </p:txBody>
      </p:sp>
      <p:sp>
        <p:nvSpPr>
          <p:cNvPr id="40" name="Title 1">
            <a:extLst>
              <a:ext uri="{FF2B5EF4-FFF2-40B4-BE49-F238E27FC236}">
                <a16:creationId xmlns:a16="http://schemas.microsoft.com/office/drawing/2014/main" id="{F71A3F0C-8B48-4F8F-A4BD-AEA9CE22DA6D}"/>
              </a:ext>
            </a:extLst>
          </p:cNvPr>
          <p:cNvSpPr txBox="1">
            <a:spLocks/>
          </p:cNvSpPr>
          <p:nvPr/>
        </p:nvSpPr>
        <p:spPr>
          <a:xfrm>
            <a:off x="6769534" y="1389690"/>
            <a:ext cx="4546998" cy="36288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250000"/>
              </a:lnSpc>
              <a:buFont typeface="Arial" panose="020B0604020202020204" pitchFamily="34" charset="0"/>
              <a:buChar char="•"/>
            </a:pPr>
            <a:r>
              <a:rPr lang="en-US" sz="1800" b="1" dirty="0">
                <a:latin typeface="Century Gothic" panose="020B0502020202020204" pitchFamily="34" charset="0"/>
              </a:rPr>
              <a:t>Business Problem Statement</a:t>
            </a:r>
          </a:p>
          <a:p>
            <a:pPr marL="285750" indent="-285750">
              <a:lnSpc>
                <a:spcPct val="250000"/>
              </a:lnSpc>
              <a:buFont typeface="Arial" panose="020B0604020202020204" pitchFamily="34" charset="0"/>
              <a:buChar char="•"/>
            </a:pPr>
            <a:r>
              <a:rPr lang="en-US" sz="1800" b="1" dirty="0">
                <a:latin typeface="Century Gothic" panose="020B0502020202020204" pitchFamily="34" charset="0"/>
              </a:rPr>
              <a:t>Goal</a:t>
            </a:r>
          </a:p>
          <a:p>
            <a:pPr marL="285750" indent="-285750">
              <a:lnSpc>
                <a:spcPct val="250000"/>
              </a:lnSpc>
              <a:buFont typeface="Arial" panose="020B0604020202020204" pitchFamily="34" charset="0"/>
              <a:buChar char="•"/>
            </a:pPr>
            <a:r>
              <a:rPr lang="en-US" sz="1800" b="1" dirty="0">
                <a:latin typeface="Century Gothic" panose="020B0502020202020204" pitchFamily="34" charset="0"/>
              </a:rPr>
              <a:t>Predictive Modeling</a:t>
            </a:r>
          </a:p>
          <a:p>
            <a:pPr marL="285750" indent="-285750">
              <a:lnSpc>
                <a:spcPct val="250000"/>
              </a:lnSpc>
              <a:buFont typeface="Arial" panose="020B0604020202020204" pitchFamily="34" charset="0"/>
              <a:buChar char="•"/>
            </a:pPr>
            <a:r>
              <a:rPr lang="en-US" sz="1800" b="1" dirty="0">
                <a:latin typeface="Century Gothic" panose="020B0502020202020204" pitchFamily="34" charset="0"/>
              </a:rPr>
              <a:t>Comparison of MLA Metrics</a:t>
            </a:r>
          </a:p>
        </p:txBody>
      </p:sp>
      <p:sp>
        <p:nvSpPr>
          <p:cNvPr id="25" name="TextBox 24">
            <a:extLst>
              <a:ext uri="{FF2B5EF4-FFF2-40B4-BE49-F238E27FC236}">
                <a16:creationId xmlns:a16="http://schemas.microsoft.com/office/drawing/2014/main" id="{BF5A7A35-6711-4244-9A4D-A80A60574301}"/>
              </a:ext>
            </a:extLst>
          </p:cNvPr>
          <p:cNvSpPr txBox="1"/>
          <p:nvPr/>
        </p:nvSpPr>
        <p:spPr>
          <a:xfrm>
            <a:off x="10473070" y="6375622"/>
            <a:ext cx="1180214" cy="369332"/>
          </a:xfrm>
          <a:prstGeom prst="rect">
            <a:avLst/>
          </a:prstGeom>
          <a:solidFill>
            <a:schemeClr val="bg1"/>
          </a:solidFill>
        </p:spPr>
        <p:txBody>
          <a:bodyPr wrap="square" rtlCol="0">
            <a:spAutoFit/>
          </a:bodyPr>
          <a:lstStyle/>
          <a:p>
            <a:endParaRPr lang="en-US" dirty="0"/>
          </a:p>
        </p:txBody>
      </p:sp>
      <p:pic>
        <p:nvPicPr>
          <p:cNvPr id="1026" name="Picture 2" descr="Business Agenda Stock Illustrations – 35,732 Business Agenda Stock  Illustrations, Vectors &amp; Clipart - Dreamstime">
            <a:extLst>
              <a:ext uri="{FF2B5EF4-FFF2-40B4-BE49-F238E27FC236}">
                <a16:creationId xmlns:a16="http://schemas.microsoft.com/office/drawing/2014/main" id="{683907CA-5CC5-5F44-B057-C412529826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61" b="10494"/>
          <a:stretch/>
        </p:blipFill>
        <p:spPr bwMode="auto">
          <a:xfrm>
            <a:off x="1641150" y="1389689"/>
            <a:ext cx="4546999" cy="3873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0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5196000" y="3241675"/>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1960750" y="2635218"/>
            <a:ext cx="8272462" cy="432000"/>
          </a:xfrm>
        </p:spPr>
        <p:txBody>
          <a:bodyPr/>
          <a:lstStyle/>
          <a:p>
            <a:pPr algn="ctr"/>
            <a:r>
              <a:rPr lang="en-IN" sz="3000" b="1" dirty="0">
                <a:latin typeface="Century Gothic" panose="020B0502020202020204" pitchFamily="34" charset="0"/>
              </a:rPr>
              <a:t>THANK YOU</a:t>
            </a:r>
          </a:p>
        </p:txBody>
      </p:sp>
    </p:spTree>
    <p:extLst>
      <p:ext uri="{BB962C8B-B14F-4D97-AF65-F5344CB8AC3E}">
        <p14:creationId xmlns:p14="http://schemas.microsoft.com/office/powerpoint/2010/main" val="180920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a:xfrm>
            <a:off x="11770243" y="6358270"/>
            <a:ext cx="421757" cy="404037"/>
          </a:xfrm>
        </p:spPr>
        <p:txBody>
          <a:bodyPr/>
          <a:lstStyle/>
          <a:p>
            <a:r>
              <a:rPr lang="en-US" dirty="0">
                <a:solidFill>
                  <a:prstClr val="black">
                    <a:lumMod val="65000"/>
                    <a:lumOff val="35000"/>
                  </a:prstClr>
                </a:solidFill>
              </a:rPr>
              <a:t>2</a:t>
            </a:r>
          </a:p>
        </p:txBody>
      </p:sp>
      <p:sp>
        <p:nvSpPr>
          <p:cNvPr id="19" name="Title 18"/>
          <p:cNvSpPr>
            <a:spLocks noGrp="1"/>
          </p:cNvSpPr>
          <p:nvPr>
            <p:ph type="title"/>
          </p:nvPr>
        </p:nvSpPr>
        <p:spPr>
          <a:xfrm>
            <a:off x="3701222" y="286774"/>
            <a:ext cx="4789555" cy="432000"/>
          </a:xfrm>
        </p:spPr>
        <p:txBody>
          <a:bodyPr/>
          <a:lstStyle/>
          <a:p>
            <a:pPr algn="ctr"/>
            <a:r>
              <a:rPr lang="en-IN" sz="3000" b="1" dirty="0">
                <a:latin typeface="Century Gothic" panose="020B0502020202020204" pitchFamily="34" charset="0"/>
              </a:rPr>
              <a:t>Business Problem Statement</a:t>
            </a:r>
          </a:p>
        </p:txBody>
      </p:sp>
      <p:sp>
        <p:nvSpPr>
          <p:cNvPr id="40" name="Title 1">
            <a:extLst>
              <a:ext uri="{FF2B5EF4-FFF2-40B4-BE49-F238E27FC236}">
                <a16:creationId xmlns:a16="http://schemas.microsoft.com/office/drawing/2014/main" id="{F71A3F0C-8B48-4F8F-A4BD-AEA9CE22DA6D}"/>
              </a:ext>
            </a:extLst>
          </p:cNvPr>
          <p:cNvSpPr txBox="1">
            <a:spLocks/>
          </p:cNvSpPr>
          <p:nvPr/>
        </p:nvSpPr>
        <p:spPr>
          <a:xfrm>
            <a:off x="1144604" y="1091978"/>
            <a:ext cx="10862592" cy="33588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Century Gothic" panose="020B0502020202020204" pitchFamily="34" charset="0"/>
              </a:rPr>
              <a:t>There are a lot of customers who have decided to end their relationship with the bank. It could happen due to variety of reasons as below:</a:t>
            </a:r>
          </a:p>
          <a:p>
            <a:endParaRPr lang="en-US" sz="1600" b="1" dirty="0">
              <a:latin typeface="Century Gothic" panose="020B0502020202020204" pitchFamily="34" charset="0"/>
            </a:endParaRPr>
          </a:p>
          <a:p>
            <a:pPr marL="171450" indent="-171450">
              <a:buFont typeface="Arial" panose="020B0604020202020204" pitchFamily="34" charset="0"/>
              <a:buChar char="•"/>
            </a:pPr>
            <a:r>
              <a:rPr lang="en-US" sz="1600" b="1" dirty="0">
                <a:latin typeface="Century Gothic" panose="020B0502020202020204" pitchFamily="34" charset="0"/>
              </a:rPr>
              <a:t>Bad Customer Service</a:t>
            </a:r>
          </a:p>
          <a:p>
            <a:pPr marL="171450" indent="-171450">
              <a:buFont typeface="Arial" panose="020B0604020202020204" pitchFamily="34" charset="0"/>
              <a:buChar char="•"/>
            </a:pPr>
            <a:r>
              <a:rPr lang="en-US" sz="1600" b="1" dirty="0">
                <a:latin typeface="Century Gothic" panose="020B0502020202020204" pitchFamily="34" charset="0"/>
              </a:rPr>
              <a:t>Bad Onboarding</a:t>
            </a:r>
          </a:p>
          <a:p>
            <a:pPr marL="171450" indent="-171450">
              <a:buFont typeface="Arial" panose="020B0604020202020204" pitchFamily="34" charset="0"/>
              <a:buChar char="•"/>
            </a:pPr>
            <a:r>
              <a:rPr lang="en-US" sz="1600" b="1" dirty="0">
                <a:latin typeface="Century Gothic" panose="020B0502020202020204" pitchFamily="34" charset="0"/>
              </a:rPr>
              <a:t>Lack of Ongoing Customer Success</a:t>
            </a:r>
          </a:p>
          <a:p>
            <a:pPr marL="171450" indent="-171450">
              <a:buFont typeface="Arial" panose="020B0604020202020204" pitchFamily="34" charset="0"/>
              <a:buChar char="•"/>
            </a:pPr>
            <a:endParaRPr lang="en-US" sz="1600" b="1" dirty="0">
              <a:latin typeface="Century Gothic" panose="020B0502020202020204" pitchFamily="34" charset="0"/>
            </a:endParaRPr>
          </a:p>
          <a:p>
            <a:endParaRPr lang="en-US" sz="1600" b="1" dirty="0">
              <a:latin typeface="Century Gothic" panose="020B0502020202020204" pitchFamily="34" charset="0"/>
            </a:endParaRPr>
          </a:p>
          <a:p>
            <a:r>
              <a:rPr lang="en-US" sz="1600" b="1" dirty="0">
                <a:latin typeface="Century Gothic" panose="020B0502020202020204" pitchFamily="34" charset="0"/>
              </a:rPr>
              <a:t>The Bank stakeholders want the BI team to work on the bank customers data and help them to upgrade the Marketing Acquisition policies to welcome new customers and to maintain current customers.</a:t>
            </a:r>
          </a:p>
          <a:p>
            <a:endParaRPr lang="en-US" sz="1600" b="1" dirty="0">
              <a:latin typeface="Century Gothic" panose="020B0502020202020204" pitchFamily="34" charset="0"/>
            </a:endParaRPr>
          </a:p>
          <a:p>
            <a:endParaRPr lang="en-US" sz="1600" b="1" dirty="0">
              <a:latin typeface="Century Gothic" panose="020B0502020202020204" pitchFamily="34" charset="0"/>
            </a:endParaRPr>
          </a:p>
          <a:p>
            <a:r>
              <a:rPr lang="en-US" sz="1600" b="1" dirty="0">
                <a:latin typeface="Century Gothic" panose="020B0502020202020204" pitchFamily="34" charset="0"/>
              </a:rPr>
              <a:t>For that purpose, BI team need to work on strategies to classify the customers who are going to churn and loyal customers by predicting possible churn customers to avoid a direct loss of Marketing Acquisition Cost and Future revenues.</a:t>
            </a:r>
          </a:p>
        </p:txBody>
      </p:sp>
      <p:pic>
        <p:nvPicPr>
          <p:cNvPr id="42" name="Graphic 28" descr="Pencil" title="Placeholder Icon">
            <a:extLst>
              <a:ext uri="{FF2B5EF4-FFF2-40B4-BE49-F238E27FC236}">
                <a16:creationId xmlns:a16="http://schemas.microsoft.com/office/drawing/2014/main" id="{87645AAE-99D6-4DF7-BBA8-ACD6942E164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4589" y="1091978"/>
            <a:ext cx="434866" cy="434866"/>
          </a:xfrm>
          <a:prstGeom prst="rect">
            <a:avLst/>
          </a:prstGeom>
        </p:spPr>
      </p:pic>
      <p:pic>
        <p:nvPicPr>
          <p:cNvPr id="30" name="Graphic 28" descr="Pencil" title="Placeholder Icon">
            <a:extLst>
              <a:ext uri="{FF2B5EF4-FFF2-40B4-BE49-F238E27FC236}">
                <a16:creationId xmlns:a16="http://schemas.microsoft.com/office/drawing/2014/main" id="{04FF5040-2A9F-2041-AEE9-AD07B2C225B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4589" y="3789803"/>
            <a:ext cx="434866" cy="434866"/>
          </a:xfrm>
          <a:prstGeom prst="rect">
            <a:avLst/>
          </a:prstGeom>
        </p:spPr>
      </p:pic>
      <p:pic>
        <p:nvPicPr>
          <p:cNvPr id="31" name="Graphic 28" descr="Pencil" title="Placeholder Icon">
            <a:extLst>
              <a:ext uri="{FF2B5EF4-FFF2-40B4-BE49-F238E27FC236}">
                <a16:creationId xmlns:a16="http://schemas.microsoft.com/office/drawing/2014/main" id="{12E0EC26-7DEB-D949-9AEB-82E1DF63FAA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4589" y="2866179"/>
            <a:ext cx="434866" cy="434866"/>
          </a:xfrm>
          <a:prstGeom prst="rect">
            <a:avLst/>
          </a:prstGeom>
        </p:spPr>
      </p:pic>
      <p:pic>
        <p:nvPicPr>
          <p:cNvPr id="16" name="Picture 15" descr="Icon&#10;&#10;Description automatically generated">
            <a:extLst>
              <a:ext uri="{FF2B5EF4-FFF2-40B4-BE49-F238E27FC236}">
                <a16:creationId xmlns:a16="http://schemas.microsoft.com/office/drawing/2014/main" id="{9A5FB02B-C5B9-B54E-A096-B9C79764BA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4960" y="4450793"/>
            <a:ext cx="4507040" cy="1907477"/>
          </a:xfrm>
          <a:prstGeom prst="rect">
            <a:avLst/>
          </a:prstGeom>
        </p:spPr>
      </p:pic>
      <p:sp>
        <p:nvSpPr>
          <p:cNvPr id="25" name="TextBox 24">
            <a:extLst>
              <a:ext uri="{FF2B5EF4-FFF2-40B4-BE49-F238E27FC236}">
                <a16:creationId xmlns:a16="http://schemas.microsoft.com/office/drawing/2014/main" id="{BF5A7A35-6711-4244-9A4D-A80A60574301}"/>
              </a:ext>
            </a:extLst>
          </p:cNvPr>
          <p:cNvSpPr txBox="1"/>
          <p:nvPr/>
        </p:nvSpPr>
        <p:spPr>
          <a:xfrm>
            <a:off x="10473070" y="6375622"/>
            <a:ext cx="1180214" cy="369332"/>
          </a:xfrm>
          <a:prstGeom prst="rect">
            <a:avLst/>
          </a:prstGeom>
          <a:solidFill>
            <a:schemeClr val="bg1"/>
          </a:solidFill>
        </p:spPr>
        <p:txBody>
          <a:bodyPr wrap="square" rtlCol="0">
            <a:spAutoFit/>
          </a:bodyPr>
          <a:lstStyle/>
          <a:p>
            <a:endParaRPr lang="en-US" dirty="0"/>
          </a:p>
        </p:txBody>
      </p:sp>
      <p:cxnSp>
        <p:nvCxnSpPr>
          <p:cNvPr id="11" name="Straight Connector 10">
            <a:extLst>
              <a:ext uri="{FF2B5EF4-FFF2-40B4-BE49-F238E27FC236}">
                <a16:creationId xmlns:a16="http://schemas.microsoft.com/office/drawing/2014/main" id="{61728BC4-815B-4845-BB56-84F112DF246E}"/>
              </a:ext>
              <a:ext uri="{C183D7F6-B498-43B3-948B-1728B52AA6E4}">
                <adec:decorative xmlns:adec="http://schemas.microsoft.com/office/drawing/2017/decorative" val="1"/>
              </a:ext>
            </a:extLst>
          </p:cNvPr>
          <p:cNvCxnSpPr>
            <a:cxnSpLocks/>
          </p:cNvCxnSpPr>
          <p:nvPr/>
        </p:nvCxnSpPr>
        <p:spPr>
          <a:xfrm>
            <a:off x="4072270" y="819777"/>
            <a:ext cx="398720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030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5278592" y="819777"/>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3</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4632822" y="272344"/>
            <a:ext cx="3033485" cy="432000"/>
          </a:xfrm>
        </p:spPr>
        <p:txBody>
          <a:bodyPr/>
          <a:lstStyle/>
          <a:p>
            <a:pPr algn="ctr"/>
            <a:r>
              <a:rPr lang="en-IN" sz="3000" b="1" dirty="0">
                <a:latin typeface="Century Gothic" panose="020B0502020202020204" pitchFamily="34" charset="0"/>
              </a:rPr>
              <a:t>GOAL</a:t>
            </a:r>
          </a:p>
        </p:txBody>
      </p:sp>
      <p:sp>
        <p:nvSpPr>
          <p:cNvPr id="40" name="Title 1">
            <a:extLst>
              <a:ext uri="{FF2B5EF4-FFF2-40B4-BE49-F238E27FC236}">
                <a16:creationId xmlns:a16="http://schemas.microsoft.com/office/drawing/2014/main" id="{F71A3F0C-8B48-4F8F-A4BD-AEA9CE22DA6D}"/>
              </a:ext>
            </a:extLst>
          </p:cNvPr>
          <p:cNvSpPr txBox="1">
            <a:spLocks/>
          </p:cNvSpPr>
          <p:nvPr/>
        </p:nvSpPr>
        <p:spPr>
          <a:xfrm>
            <a:off x="1155237" y="1287610"/>
            <a:ext cx="10862592"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Century Gothic" panose="020B0502020202020204" pitchFamily="34" charset="0"/>
              </a:rPr>
              <a:t>To build a best predictive or machine learning model to predict the probability of churn customers, conditioned on the customer features.</a:t>
            </a:r>
          </a:p>
        </p:txBody>
      </p:sp>
      <p:pic>
        <p:nvPicPr>
          <p:cNvPr id="42" name="Graphic 28" descr="Pencil" title="Placeholder Icon">
            <a:extLst>
              <a:ext uri="{FF2B5EF4-FFF2-40B4-BE49-F238E27FC236}">
                <a16:creationId xmlns:a16="http://schemas.microsoft.com/office/drawing/2014/main" id="{87645AAE-99D6-4DF7-BBA8-ACD6942E164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7484" y="1252401"/>
            <a:ext cx="516155" cy="516155"/>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A082B690-35EA-2A48-8983-76CA6EDE9A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0" y="2073348"/>
            <a:ext cx="8128000" cy="4157871"/>
          </a:xfrm>
          <a:prstGeom prst="rect">
            <a:avLst/>
          </a:prstGeom>
        </p:spPr>
      </p:pic>
    </p:spTree>
    <p:extLst>
      <p:ext uri="{BB962C8B-B14F-4D97-AF65-F5344CB8AC3E}">
        <p14:creationId xmlns:p14="http://schemas.microsoft.com/office/powerpoint/2010/main" val="1853078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4</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4261767" y="269406"/>
            <a:ext cx="3668465" cy="432000"/>
          </a:xfrm>
        </p:spPr>
        <p:txBody>
          <a:bodyPr/>
          <a:lstStyle/>
          <a:p>
            <a:pPr algn="ctr"/>
            <a:r>
              <a:rPr lang="en-IN" sz="3000" b="1" dirty="0">
                <a:latin typeface="Century Gothic" panose="020B0502020202020204" pitchFamily="34" charset="0"/>
              </a:rPr>
              <a:t>Predictive Modeling</a:t>
            </a:r>
          </a:p>
        </p:txBody>
      </p:sp>
      <p:sp>
        <p:nvSpPr>
          <p:cNvPr id="40" name="Title 1">
            <a:extLst>
              <a:ext uri="{FF2B5EF4-FFF2-40B4-BE49-F238E27FC236}">
                <a16:creationId xmlns:a16="http://schemas.microsoft.com/office/drawing/2014/main" id="{F71A3F0C-8B48-4F8F-A4BD-AEA9CE22DA6D}"/>
              </a:ext>
            </a:extLst>
          </p:cNvPr>
          <p:cNvSpPr txBox="1">
            <a:spLocks/>
          </p:cNvSpPr>
          <p:nvPr/>
        </p:nvSpPr>
        <p:spPr>
          <a:xfrm>
            <a:off x="1119408" y="1234574"/>
            <a:ext cx="10862592"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entury Gothic" panose="020B0502020202020204" pitchFamily="34" charset="0"/>
              </a:rPr>
              <a:t>Train Test Split</a:t>
            </a:r>
          </a:p>
        </p:txBody>
      </p:sp>
      <p:sp>
        <p:nvSpPr>
          <p:cNvPr id="7" name="TextBox 6">
            <a:extLst>
              <a:ext uri="{FF2B5EF4-FFF2-40B4-BE49-F238E27FC236}">
                <a16:creationId xmlns:a16="http://schemas.microsoft.com/office/drawing/2014/main" id="{081CB0D8-E6F4-EA47-BE52-849C22075808}"/>
              </a:ext>
            </a:extLst>
          </p:cNvPr>
          <p:cNvSpPr txBox="1"/>
          <p:nvPr/>
        </p:nvSpPr>
        <p:spPr>
          <a:xfrm>
            <a:off x="7208874" y="1783570"/>
            <a:ext cx="498312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Import train_test_split from model_selection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Separate the features and target variable/attribute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Split the dataset into train (70%) and test (30%) datasets</a:t>
            </a:r>
          </a:p>
          <a:p>
            <a:endParaRPr lang="en-US" dirty="0"/>
          </a:p>
          <a:p>
            <a:pPr marL="285750" indent="-285750">
              <a:buFont typeface="Arial" panose="020B0604020202020204" pitchFamily="34" charset="0"/>
              <a:buChar char="•"/>
            </a:pPr>
            <a:r>
              <a:rPr lang="en-US" dirty="0"/>
              <a:t>X_train – Training Independent Features</a:t>
            </a:r>
          </a:p>
          <a:p>
            <a:pPr marL="285750" indent="-285750">
              <a:buFont typeface="Arial" panose="020B0604020202020204" pitchFamily="34" charset="0"/>
              <a:buChar char="•"/>
            </a:pPr>
            <a:r>
              <a:rPr lang="en-US" dirty="0"/>
              <a:t>X_test – Test Independent Features</a:t>
            </a:r>
          </a:p>
          <a:p>
            <a:pPr marL="285750" indent="-285750">
              <a:buFont typeface="Arial" panose="020B0604020202020204" pitchFamily="34" charset="0"/>
              <a:buChar char="•"/>
            </a:pPr>
            <a:r>
              <a:rPr lang="en-US" dirty="0"/>
              <a:t>y_train – Train target variable (Dependent)</a:t>
            </a:r>
          </a:p>
          <a:p>
            <a:pPr marL="285750" indent="-285750">
              <a:buFont typeface="Arial" panose="020B0604020202020204" pitchFamily="34" charset="0"/>
              <a:buChar char="•"/>
            </a:pPr>
            <a:r>
              <a:rPr lang="en-US" dirty="0"/>
              <a:t>y_test – Test data target variable (Dependent)</a:t>
            </a:r>
          </a:p>
          <a:p>
            <a:endParaRPr lang="en-US" dirty="0"/>
          </a:p>
        </p:txBody>
      </p:sp>
      <p:pic>
        <p:nvPicPr>
          <p:cNvPr id="14" name="Graphic 28" descr="Badge 1">
            <a:extLst>
              <a:ext uri="{FF2B5EF4-FFF2-40B4-BE49-F238E27FC236}">
                <a16:creationId xmlns:a16="http://schemas.microsoft.com/office/drawing/2014/main" id="{9905BBB9-A4F9-0241-8D57-2D0BC943E1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66256" y="1234574"/>
            <a:ext cx="451344" cy="451344"/>
          </a:xfrm>
          <a:prstGeom prst="rect">
            <a:avLst/>
          </a:prstGeom>
        </p:spPr>
      </p:pic>
      <p:pic>
        <p:nvPicPr>
          <p:cNvPr id="11" name="Picture 10" descr="Text&#10;&#10;Description automatically generated">
            <a:extLst>
              <a:ext uri="{FF2B5EF4-FFF2-40B4-BE49-F238E27FC236}">
                <a16:creationId xmlns:a16="http://schemas.microsoft.com/office/drawing/2014/main" id="{1A321F81-13A6-F047-8A81-F88A8BE8FE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256" y="2413591"/>
            <a:ext cx="6412336" cy="1956390"/>
          </a:xfrm>
          <a:prstGeom prst="rect">
            <a:avLst/>
          </a:prstGeom>
        </p:spPr>
      </p:pic>
      <p:cxnSp>
        <p:nvCxnSpPr>
          <p:cNvPr id="18" name="Straight Connector 17">
            <a:extLst>
              <a:ext uri="{FF2B5EF4-FFF2-40B4-BE49-F238E27FC236}">
                <a16:creationId xmlns:a16="http://schemas.microsoft.com/office/drawing/2014/main" id="{822EDA42-8A3E-C545-923A-DEBDC9900C06}"/>
              </a:ext>
              <a:ext uri="{C183D7F6-B498-43B3-948B-1728B52AA6E4}">
                <adec:decorative xmlns:adec="http://schemas.microsoft.com/office/drawing/2017/decorative" val="1"/>
              </a:ext>
            </a:extLst>
          </p:cNvPr>
          <p:cNvCxnSpPr>
            <a:cxnSpLocks/>
          </p:cNvCxnSpPr>
          <p:nvPr/>
        </p:nvCxnSpPr>
        <p:spPr>
          <a:xfrm>
            <a:off x="4635795" y="819777"/>
            <a:ext cx="28920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3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5</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4261767" y="269406"/>
            <a:ext cx="3668465" cy="432000"/>
          </a:xfrm>
        </p:spPr>
        <p:txBody>
          <a:bodyPr/>
          <a:lstStyle/>
          <a:p>
            <a:pPr algn="ctr"/>
            <a:r>
              <a:rPr lang="en-IN" sz="3000" b="1" dirty="0">
                <a:latin typeface="Century Gothic" panose="020B0502020202020204" pitchFamily="34" charset="0"/>
              </a:rPr>
              <a:t>Predictive Modeling</a:t>
            </a:r>
          </a:p>
        </p:txBody>
      </p:sp>
      <p:sp>
        <p:nvSpPr>
          <p:cNvPr id="40" name="Title 1">
            <a:extLst>
              <a:ext uri="{FF2B5EF4-FFF2-40B4-BE49-F238E27FC236}">
                <a16:creationId xmlns:a16="http://schemas.microsoft.com/office/drawing/2014/main" id="{F71A3F0C-8B48-4F8F-A4BD-AEA9CE22DA6D}"/>
              </a:ext>
            </a:extLst>
          </p:cNvPr>
          <p:cNvSpPr txBox="1">
            <a:spLocks/>
          </p:cNvSpPr>
          <p:nvPr/>
        </p:nvSpPr>
        <p:spPr>
          <a:xfrm>
            <a:off x="1119408" y="1234574"/>
            <a:ext cx="10862592"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entury Gothic" panose="020B0502020202020204" pitchFamily="34" charset="0"/>
              </a:rPr>
              <a:t>K-Nearest Neighbor (KNN)</a:t>
            </a:r>
          </a:p>
        </p:txBody>
      </p:sp>
      <p:pic>
        <p:nvPicPr>
          <p:cNvPr id="42" name="Graphic 28" descr="Badge">
            <a:extLst>
              <a:ext uri="{FF2B5EF4-FFF2-40B4-BE49-F238E27FC236}">
                <a16:creationId xmlns:a16="http://schemas.microsoft.com/office/drawing/2014/main" id="{87645AAE-99D6-4DF7-BBA8-ACD6942E16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68064" y="1234574"/>
            <a:ext cx="451344" cy="451344"/>
          </a:xfrm>
          <a:prstGeom prst="rect">
            <a:avLst/>
          </a:prstGeom>
        </p:spPr>
      </p:pic>
      <p:sp>
        <p:nvSpPr>
          <p:cNvPr id="7" name="TextBox 6">
            <a:extLst>
              <a:ext uri="{FF2B5EF4-FFF2-40B4-BE49-F238E27FC236}">
                <a16:creationId xmlns:a16="http://schemas.microsoft.com/office/drawing/2014/main" id="{081CB0D8-E6F4-EA47-BE52-849C22075808}"/>
              </a:ext>
            </a:extLst>
          </p:cNvPr>
          <p:cNvSpPr txBox="1"/>
          <p:nvPr/>
        </p:nvSpPr>
        <p:spPr>
          <a:xfrm>
            <a:off x="8140232" y="2427126"/>
            <a:ext cx="3841768" cy="3139321"/>
          </a:xfrm>
          <a:prstGeom prst="rect">
            <a:avLst/>
          </a:prstGeom>
          <a:noFill/>
        </p:spPr>
        <p:txBody>
          <a:bodyPr wrap="square" rtlCol="0">
            <a:spAutoFit/>
          </a:bodyPr>
          <a:lstStyle/>
          <a:p>
            <a:pPr marL="285750" indent="-285750">
              <a:buFontTx/>
              <a:buChar char="-"/>
            </a:pPr>
            <a:r>
              <a:rPr lang="en-US" dirty="0"/>
              <a:t>Import KNeighborsClassifier from neighbors</a:t>
            </a:r>
          </a:p>
          <a:p>
            <a:endParaRPr lang="en-US" dirty="0"/>
          </a:p>
          <a:p>
            <a:pPr marL="285750" indent="-285750">
              <a:buFontTx/>
              <a:buChar char="-"/>
            </a:pPr>
            <a:r>
              <a:rPr lang="en-US" dirty="0"/>
              <a:t>Fit the model to the train split of data</a:t>
            </a:r>
          </a:p>
          <a:p>
            <a:pPr marL="285750" indent="-285750">
              <a:buFontTx/>
              <a:buChar char="-"/>
            </a:pPr>
            <a:endParaRPr lang="en-US" dirty="0"/>
          </a:p>
          <a:p>
            <a:pPr marL="285750" indent="-285750">
              <a:buFontTx/>
              <a:buChar char="-"/>
            </a:pPr>
            <a:r>
              <a:rPr lang="en-US" dirty="0"/>
              <a:t>Predictions using training data features</a:t>
            </a:r>
          </a:p>
          <a:p>
            <a:pPr marL="285750" indent="-285750">
              <a:buFontTx/>
              <a:buChar char="-"/>
            </a:pPr>
            <a:endParaRPr lang="en-US" dirty="0"/>
          </a:p>
          <a:p>
            <a:pPr marL="285750" indent="-285750">
              <a:buFontTx/>
              <a:buChar char="-"/>
            </a:pPr>
            <a:r>
              <a:rPr lang="en-US" dirty="0"/>
              <a:t>Predictions using test data features</a:t>
            </a:r>
          </a:p>
        </p:txBody>
      </p:sp>
      <p:sp>
        <p:nvSpPr>
          <p:cNvPr id="2" name="TextBox 1">
            <a:extLst>
              <a:ext uri="{FF2B5EF4-FFF2-40B4-BE49-F238E27FC236}">
                <a16:creationId xmlns:a16="http://schemas.microsoft.com/office/drawing/2014/main" id="{C938F1B0-3EE8-E04A-ABE9-6755B3FC4912}"/>
              </a:ext>
            </a:extLst>
          </p:cNvPr>
          <p:cNvSpPr txBox="1"/>
          <p:nvPr/>
        </p:nvSpPr>
        <p:spPr>
          <a:xfrm>
            <a:off x="1507954" y="1838781"/>
            <a:ext cx="5318230" cy="369332"/>
          </a:xfrm>
          <a:prstGeom prst="rect">
            <a:avLst/>
          </a:prstGeom>
          <a:noFill/>
        </p:spPr>
        <p:txBody>
          <a:bodyPr wrap="square" rtlCol="0">
            <a:spAutoFit/>
          </a:bodyPr>
          <a:lstStyle/>
          <a:p>
            <a:r>
              <a:rPr lang="en-US" dirty="0"/>
              <a:t>Training the model using default Hyperparameters</a:t>
            </a:r>
          </a:p>
        </p:txBody>
      </p:sp>
      <p:sp>
        <p:nvSpPr>
          <p:cNvPr id="5" name="TextBox 4">
            <a:extLst>
              <a:ext uri="{FF2B5EF4-FFF2-40B4-BE49-F238E27FC236}">
                <a16:creationId xmlns:a16="http://schemas.microsoft.com/office/drawing/2014/main" id="{B7FBFD0D-5A64-F743-921C-2BC480CBDECB}"/>
              </a:ext>
            </a:extLst>
          </p:cNvPr>
          <p:cNvSpPr txBox="1"/>
          <p:nvPr/>
        </p:nvSpPr>
        <p:spPr>
          <a:xfrm>
            <a:off x="1105257" y="1854170"/>
            <a:ext cx="541236" cy="338554"/>
          </a:xfrm>
          <a:prstGeom prst="rect">
            <a:avLst/>
          </a:prstGeom>
          <a:noFill/>
        </p:spPr>
        <p:txBody>
          <a:bodyPr wrap="square" rtlCol="0">
            <a:spAutoFit/>
          </a:bodyPr>
          <a:lstStyle/>
          <a:p>
            <a:r>
              <a:rPr lang="en-US" sz="1600" dirty="0"/>
              <a:t>2.1</a:t>
            </a:r>
          </a:p>
        </p:txBody>
      </p:sp>
      <p:pic>
        <p:nvPicPr>
          <p:cNvPr id="9" name="Picture 8" descr="Graphical user interface, text, application, email&#10;&#10;Description automatically generated">
            <a:extLst>
              <a:ext uri="{FF2B5EF4-FFF2-40B4-BE49-F238E27FC236}">
                <a16:creationId xmlns:a16="http://schemas.microsoft.com/office/drawing/2014/main" id="{B1BE0306-6599-2149-860B-A3F555665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064" y="2424709"/>
            <a:ext cx="7262168" cy="3416300"/>
          </a:xfrm>
          <a:prstGeom prst="rect">
            <a:avLst/>
          </a:prstGeom>
        </p:spPr>
      </p:pic>
      <p:cxnSp>
        <p:nvCxnSpPr>
          <p:cNvPr id="14" name="Straight Connector 13">
            <a:extLst>
              <a:ext uri="{FF2B5EF4-FFF2-40B4-BE49-F238E27FC236}">
                <a16:creationId xmlns:a16="http://schemas.microsoft.com/office/drawing/2014/main" id="{BF4360C9-77F6-6F4E-8245-33EE61BE4ADA}"/>
              </a:ext>
              <a:ext uri="{C183D7F6-B498-43B3-948B-1728B52AA6E4}">
                <adec:decorative xmlns:adec="http://schemas.microsoft.com/office/drawing/2017/decorative" val="1"/>
              </a:ext>
            </a:extLst>
          </p:cNvPr>
          <p:cNvCxnSpPr>
            <a:cxnSpLocks/>
          </p:cNvCxnSpPr>
          <p:nvPr/>
        </p:nvCxnSpPr>
        <p:spPr>
          <a:xfrm>
            <a:off x="4635795" y="819777"/>
            <a:ext cx="28920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923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6</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4261767" y="269406"/>
            <a:ext cx="3668465" cy="432000"/>
          </a:xfrm>
        </p:spPr>
        <p:txBody>
          <a:bodyPr/>
          <a:lstStyle/>
          <a:p>
            <a:pPr algn="ctr"/>
            <a:r>
              <a:rPr lang="en-IN" sz="3000" b="1" dirty="0">
                <a:latin typeface="Century Gothic" panose="020B0502020202020204" pitchFamily="34" charset="0"/>
              </a:rPr>
              <a:t>Predictive Modeling</a:t>
            </a:r>
          </a:p>
        </p:txBody>
      </p:sp>
      <p:sp>
        <p:nvSpPr>
          <p:cNvPr id="40" name="Title 1">
            <a:extLst>
              <a:ext uri="{FF2B5EF4-FFF2-40B4-BE49-F238E27FC236}">
                <a16:creationId xmlns:a16="http://schemas.microsoft.com/office/drawing/2014/main" id="{F71A3F0C-8B48-4F8F-A4BD-AEA9CE22DA6D}"/>
              </a:ext>
            </a:extLst>
          </p:cNvPr>
          <p:cNvSpPr txBox="1">
            <a:spLocks/>
          </p:cNvSpPr>
          <p:nvPr/>
        </p:nvSpPr>
        <p:spPr>
          <a:xfrm>
            <a:off x="1119408" y="1234574"/>
            <a:ext cx="10862592"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entury Gothic" panose="020B0502020202020204" pitchFamily="34" charset="0"/>
              </a:rPr>
              <a:t>K-Nearest Neighbor (KNN)</a:t>
            </a:r>
          </a:p>
        </p:txBody>
      </p:sp>
      <p:pic>
        <p:nvPicPr>
          <p:cNvPr id="42" name="Graphic 28" descr="Badge">
            <a:extLst>
              <a:ext uri="{FF2B5EF4-FFF2-40B4-BE49-F238E27FC236}">
                <a16:creationId xmlns:a16="http://schemas.microsoft.com/office/drawing/2014/main" id="{87645AAE-99D6-4DF7-BBA8-ACD6942E16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68064" y="1234574"/>
            <a:ext cx="451344" cy="451344"/>
          </a:xfrm>
          <a:prstGeom prst="rect">
            <a:avLst/>
          </a:prstGeom>
        </p:spPr>
      </p:pic>
      <p:sp>
        <p:nvSpPr>
          <p:cNvPr id="2" name="TextBox 1">
            <a:extLst>
              <a:ext uri="{FF2B5EF4-FFF2-40B4-BE49-F238E27FC236}">
                <a16:creationId xmlns:a16="http://schemas.microsoft.com/office/drawing/2014/main" id="{C938F1B0-3EE8-E04A-ABE9-6755B3FC4912}"/>
              </a:ext>
            </a:extLst>
          </p:cNvPr>
          <p:cNvSpPr txBox="1"/>
          <p:nvPr/>
        </p:nvSpPr>
        <p:spPr>
          <a:xfrm>
            <a:off x="3519477" y="1810568"/>
            <a:ext cx="5318230" cy="369332"/>
          </a:xfrm>
          <a:prstGeom prst="rect">
            <a:avLst/>
          </a:prstGeom>
          <a:noFill/>
        </p:spPr>
        <p:txBody>
          <a:bodyPr wrap="square" rtlCol="0">
            <a:spAutoFit/>
          </a:bodyPr>
          <a:lstStyle/>
          <a:p>
            <a:pPr algn="ctr"/>
            <a:r>
              <a:rPr lang="en-US" dirty="0"/>
              <a:t>Performance Metrics</a:t>
            </a:r>
          </a:p>
        </p:txBody>
      </p:sp>
      <p:sp>
        <p:nvSpPr>
          <p:cNvPr id="10" name="TextBox 9">
            <a:extLst>
              <a:ext uri="{FF2B5EF4-FFF2-40B4-BE49-F238E27FC236}">
                <a16:creationId xmlns:a16="http://schemas.microsoft.com/office/drawing/2014/main" id="{BC2E9C9D-2DAE-0C45-84D0-0F07BCE0FC00}"/>
              </a:ext>
            </a:extLst>
          </p:cNvPr>
          <p:cNvSpPr txBox="1"/>
          <p:nvPr/>
        </p:nvSpPr>
        <p:spPr>
          <a:xfrm>
            <a:off x="2169142" y="5971972"/>
            <a:ext cx="1541721" cy="369332"/>
          </a:xfrm>
          <a:prstGeom prst="rect">
            <a:avLst/>
          </a:prstGeom>
          <a:noFill/>
        </p:spPr>
        <p:txBody>
          <a:bodyPr wrap="square" rtlCol="0">
            <a:spAutoFit/>
          </a:bodyPr>
          <a:lstStyle/>
          <a:p>
            <a:r>
              <a:rPr lang="en-US" dirty="0"/>
              <a:t>Train Dataset</a:t>
            </a:r>
          </a:p>
        </p:txBody>
      </p:sp>
      <p:sp>
        <p:nvSpPr>
          <p:cNvPr id="18" name="TextBox 17">
            <a:extLst>
              <a:ext uri="{FF2B5EF4-FFF2-40B4-BE49-F238E27FC236}">
                <a16:creationId xmlns:a16="http://schemas.microsoft.com/office/drawing/2014/main" id="{0F3D1D4A-A905-6645-B1F2-8E8B2B615E3E}"/>
              </a:ext>
            </a:extLst>
          </p:cNvPr>
          <p:cNvSpPr txBox="1"/>
          <p:nvPr/>
        </p:nvSpPr>
        <p:spPr>
          <a:xfrm>
            <a:off x="8261475" y="5996030"/>
            <a:ext cx="1541721" cy="369332"/>
          </a:xfrm>
          <a:prstGeom prst="rect">
            <a:avLst/>
          </a:prstGeom>
          <a:noFill/>
        </p:spPr>
        <p:txBody>
          <a:bodyPr wrap="square" rtlCol="0">
            <a:spAutoFit/>
          </a:bodyPr>
          <a:lstStyle/>
          <a:p>
            <a:r>
              <a:rPr lang="en-US" dirty="0"/>
              <a:t>Test Dataset</a:t>
            </a:r>
          </a:p>
        </p:txBody>
      </p:sp>
      <p:pic>
        <p:nvPicPr>
          <p:cNvPr id="15" name="Picture 14" descr="Table&#10;&#10;Description automatically generated">
            <a:extLst>
              <a:ext uri="{FF2B5EF4-FFF2-40B4-BE49-F238E27FC236}">
                <a16:creationId xmlns:a16="http://schemas.microsoft.com/office/drawing/2014/main" id="{97A293C9-A9FA-1242-9874-0DCB80A4B0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065" y="2316738"/>
            <a:ext cx="5318230" cy="3703062"/>
          </a:xfrm>
          <a:prstGeom prst="rect">
            <a:avLst/>
          </a:prstGeom>
        </p:spPr>
      </p:pic>
      <p:pic>
        <p:nvPicPr>
          <p:cNvPr id="17" name="Picture 16" descr="Table&#10;&#10;Description automatically generated">
            <a:extLst>
              <a:ext uri="{FF2B5EF4-FFF2-40B4-BE49-F238E27FC236}">
                <a16:creationId xmlns:a16="http://schemas.microsoft.com/office/drawing/2014/main" id="{70363F27-CC60-7544-A4A5-F065E6E5B6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5707" y="2316738"/>
            <a:ext cx="5436901" cy="3684012"/>
          </a:xfrm>
          <a:prstGeom prst="rect">
            <a:avLst/>
          </a:prstGeom>
        </p:spPr>
      </p:pic>
      <p:cxnSp>
        <p:nvCxnSpPr>
          <p:cNvPr id="23" name="Straight Connector 22">
            <a:extLst>
              <a:ext uri="{FF2B5EF4-FFF2-40B4-BE49-F238E27FC236}">
                <a16:creationId xmlns:a16="http://schemas.microsoft.com/office/drawing/2014/main" id="{5F0BDBB0-ACB6-BF4F-BD07-4E859FE538CB}"/>
              </a:ext>
              <a:ext uri="{C183D7F6-B498-43B3-948B-1728B52AA6E4}">
                <adec:decorative xmlns:adec="http://schemas.microsoft.com/office/drawing/2017/decorative" val="1"/>
              </a:ext>
            </a:extLst>
          </p:cNvPr>
          <p:cNvCxnSpPr>
            <a:cxnSpLocks/>
          </p:cNvCxnSpPr>
          <p:nvPr/>
        </p:nvCxnSpPr>
        <p:spPr>
          <a:xfrm>
            <a:off x="4635795" y="819777"/>
            <a:ext cx="28920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609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7</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4261767" y="269406"/>
            <a:ext cx="3668465" cy="432000"/>
          </a:xfrm>
        </p:spPr>
        <p:txBody>
          <a:bodyPr/>
          <a:lstStyle/>
          <a:p>
            <a:pPr algn="ctr"/>
            <a:r>
              <a:rPr lang="en-IN" sz="3000" b="1" dirty="0">
                <a:latin typeface="Century Gothic" panose="020B0502020202020204" pitchFamily="34" charset="0"/>
              </a:rPr>
              <a:t>Predictive Modeling</a:t>
            </a:r>
          </a:p>
        </p:txBody>
      </p:sp>
      <p:sp>
        <p:nvSpPr>
          <p:cNvPr id="40" name="Title 1">
            <a:extLst>
              <a:ext uri="{FF2B5EF4-FFF2-40B4-BE49-F238E27FC236}">
                <a16:creationId xmlns:a16="http://schemas.microsoft.com/office/drawing/2014/main" id="{F71A3F0C-8B48-4F8F-A4BD-AEA9CE22DA6D}"/>
              </a:ext>
            </a:extLst>
          </p:cNvPr>
          <p:cNvSpPr txBox="1">
            <a:spLocks/>
          </p:cNvSpPr>
          <p:nvPr/>
        </p:nvSpPr>
        <p:spPr>
          <a:xfrm>
            <a:off x="1119408" y="1234574"/>
            <a:ext cx="10862592"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entury Gothic" panose="020B0502020202020204" pitchFamily="34" charset="0"/>
              </a:rPr>
              <a:t>K-Nearest Neighbor (KNN)</a:t>
            </a:r>
          </a:p>
        </p:txBody>
      </p:sp>
      <p:pic>
        <p:nvPicPr>
          <p:cNvPr id="42" name="Graphic 28" descr="Badge">
            <a:extLst>
              <a:ext uri="{FF2B5EF4-FFF2-40B4-BE49-F238E27FC236}">
                <a16:creationId xmlns:a16="http://schemas.microsoft.com/office/drawing/2014/main" id="{87645AAE-99D6-4DF7-BBA8-ACD6942E16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68064" y="1234574"/>
            <a:ext cx="451344" cy="451344"/>
          </a:xfrm>
          <a:prstGeom prst="rect">
            <a:avLst/>
          </a:prstGeom>
        </p:spPr>
      </p:pic>
      <p:sp>
        <p:nvSpPr>
          <p:cNvPr id="7" name="TextBox 6">
            <a:extLst>
              <a:ext uri="{FF2B5EF4-FFF2-40B4-BE49-F238E27FC236}">
                <a16:creationId xmlns:a16="http://schemas.microsoft.com/office/drawing/2014/main" id="{081CB0D8-E6F4-EA47-BE52-849C22075808}"/>
              </a:ext>
            </a:extLst>
          </p:cNvPr>
          <p:cNvSpPr txBox="1"/>
          <p:nvPr/>
        </p:nvSpPr>
        <p:spPr>
          <a:xfrm>
            <a:off x="7481289" y="2668772"/>
            <a:ext cx="4290711" cy="1477328"/>
          </a:xfrm>
          <a:prstGeom prst="rect">
            <a:avLst/>
          </a:prstGeom>
          <a:noFill/>
        </p:spPr>
        <p:txBody>
          <a:bodyPr wrap="square" rtlCol="0">
            <a:spAutoFit/>
          </a:bodyPr>
          <a:lstStyle/>
          <a:p>
            <a:r>
              <a:rPr lang="en-US" dirty="0"/>
              <a:t>I have used K-fold cross validation technique to allow every sample in the dataset get a chance to be tested which in turn reduces the problem of overfitting</a:t>
            </a:r>
          </a:p>
        </p:txBody>
      </p:sp>
      <p:sp>
        <p:nvSpPr>
          <p:cNvPr id="2" name="TextBox 1">
            <a:extLst>
              <a:ext uri="{FF2B5EF4-FFF2-40B4-BE49-F238E27FC236}">
                <a16:creationId xmlns:a16="http://schemas.microsoft.com/office/drawing/2014/main" id="{C938F1B0-3EE8-E04A-ABE9-6755B3FC4912}"/>
              </a:ext>
            </a:extLst>
          </p:cNvPr>
          <p:cNvSpPr txBox="1"/>
          <p:nvPr/>
        </p:nvSpPr>
        <p:spPr>
          <a:xfrm>
            <a:off x="1507954" y="1838781"/>
            <a:ext cx="5318230" cy="369332"/>
          </a:xfrm>
          <a:prstGeom prst="rect">
            <a:avLst/>
          </a:prstGeom>
          <a:noFill/>
        </p:spPr>
        <p:txBody>
          <a:bodyPr wrap="square" rtlCol="0">
            <a:spAutoFit/>
          </a:bodyPr>
          <a:lstStyle/>
          <a:p>
            <a:r>
              <a:rPr lang="en-US" dirty="0"/>
              <a:t>K-Fold Cross Validation Technique</a:t>
            </a:r>
          </a:p>
        </p:txBody>
      </p:sp>
      <p:sp>
        <p:nvSpPr>
          <p:cNvPr id="5" name="TextBox 4">
            <a:extLst>
              <a:ext uri="{FF2B5EF4-FFF2-40B4-BE49-F238E27FC236}">
                <a16:creationId xmlns:a16="http://schemas.microsoft.com/office/drawing/2014/main" id="{B7FBFD0D-5A64-F743-921C-2BC480CBDECB}"/>
              </a:ext>
            </a:extLst>
          </p:cNvPr>
          <p:cNvSpPr txBox="1"/>
          <p:nvPr/>
        </p:nvSpPr>
        <p:spPr>
          <a:xfrm>
            <a:off x="1105257" y="1854170"/>
            <a:ext cx="541236" cy="338554"/>
          </a:xfrm>
          <a:prstGeom prst="rect">
            <a:avLst/>
          </a:prstGeom>
          <a:noFill/>
        </p:spPr>
        <p:txBody>
          <a:bodyPr wrap="square" rtlCol="0">
            <a:spAutoFit/>
          </a:bodyPr>
          <a:lstStyle/>
          <a:p>
            <a:r>
              <a:rPr lang="en-US" sz="1600" dirty="0"/>
              <a:t>2.2</a:t>
            </a:r>
          </a:p>
        </p:txBody>
      </p:sp>
      <p:pic>
        <p:nvPicPr>
          <p:cNvPr id="12" name="Picture 11" descr="Graphical user interface, text, application, email&#10;&#10;Description automatically generated">
            <a:extLst>
              <a:ext uri="{FF2B5EF4-FFF2-40B4-BE49-F238E27FC236}">
                <a16:creationId xmlns:a16="http://schemas.microsoft.com/office/drawing/2014/main" id="{EDFF70D7-5B07-5F47-9F46-E1202DD6B7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064" y="2668772"/>
            <a:ext cx="6158120" cy="2371061"/>
          </a:xfrm>
          <a:prstGeom prst="rect">
            <a:avLst/>
          </a:prstGeom>
        </p:spPr>
      </p:pic>
      <p:cxnSp>
        <p:nvCxnSpPr>
          <p:cNvPr id="17" name="Straight Connector 16">
            <a:extLst>
              <a:ext uri="{FF2B5EF4-FFF2-40B4-BE49-F238E27FC236}">
                <a16:creationId xmlns:a16="http://schemas.microsoft.com/office/drawing/2014/main" id="{A0AEA24F-3A45-BE43-8C85-51CA72C2AAD0}"/>
              </a:ext>
              <a:ext uri="{C183D7F6-B498-43B3-948B-1728B52AA6E4}">
                <adec:decorative xmlns:adec="http://schemas.microsoft.com/office/drawing/2017/decorative" val="1"/>
              </a:ext>
            </a:extLst>
          </p:cNvPr>
          <p:cNvCxnSpPr>
            <a:cxnSpLocks/>
          </p:cNvCxnSpPr>
          <p:nvPr/>
        </p:nvCxnSpPr>
        <p:spPr>
          <a:xfrm>
            <a:off x="4635795" y="819777"/>
            <a:ext cx="28920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04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r>
              <a:rPr lang="en-US" dirty="0">
                <a:solidFill>
                  <a:prstClr val="black">
                    <a:lumMod val="65000"/>
                    <a:lumOff val="35000"/>
                  </a:prstClr>
                </a:solidFill>
              </a:rPr>
              <a:t>8</a:t>
            </a:r>
          </a:p>
        </p:txBody>
      </p:sp>
      <p:pic>
        <p:nvPicPr>
          <p:cNvPr id="4" name="Picture 3"/>
          <p:cNvPicPr>
            <a:picLocks noChangeAspect="1"/>
          </p:cNvPicPr>
          <p:nvPr/>
        </p:nvPicPr>
        <p:blipFill>
          <a:blip r:embed="rId3"/>
          <a:stretch>
            <a:fillRect/>
          </a:stretch>
        </p:blipFill>
        <p:spPr>
          <a:xfrm>
            <a:off x="10233212" y="6365362"/>
            <a:ext cx="1409396" cy="396949"/>
          </a:xfrm>
          <a:prstGeom prst="rect">
            <a:avLst/>
          </a:prstGeom>
        </p:spPr>
      </p:pic>
      <p:sp>
        <p:nvSpPr>
          <p:cNvPr id="19" name="Title 18"/>
          <p:cNvSpPr>
            <a:spLocks noGrp="1"/>
          </p:cNvSpPr>
          <p:nvPr>
            <p:ph type="title"/>
          </p:nvPr>
        </p:nvSpPr>
        <p:spPr>
          <a:xfrm>
            <a:off x="4261767" y="269406"/>
            <a:ext cx="3668465" cy="432000"/>
          </a:xfrm>
        </p:spPr>
        <p:txBody>
          <a:bodyPr/>
          <a:lstStyle/>
          <a:p>
            <a:pPr algn="ctr"/>
            <a:r>
              <a:rPr lang="en-IN" sz="3000" b="1" dirty="0">
                <a:latin typeface="Century Gothic" panose="020B0502020202020204" pitchFamily="34" charset="0"/>
              </a:rPr>
              <a:t>Predictive Modeling</a:t>
            </a:r>
          </a:p>
        </p:txBody>
      </p:sp>
      <p:sp>
        <p:nvSpPr>
          <p:cNvPr id="40" name="Title 1">
            <a:extLst>
              <a:ext uri="{FF2B5EF4-FFF2-40B4-BE49-F238E27FC236}">
                <a16:creationId xmlns:a16="http://schemas.microsoft.com/office/drawing/2014/main" id="{F71A3F0C-8B48-4F8F-A4BD-AEA9CE22DA6D}"/>
              </a:ext>
            </a:extLst>
          </p:cNvPr>
          <p:cNvSpPr txBox="1">
            <a:spLocks/>
          </p:cNvSpPr>
          <p:nvPr/>
        </p:nvSpPr>
        <p:spPr>
          <a:xfrm>
            <a:off x="1119408" y="1021157"/>
            <a:ext cx="10862592" cy="4319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entury Gothic" panose="020B0502020202020204" pitchFamily="34" charset="0"/>
              </a:rPr>
              <a:t>K-Nearest Neighbor (KNN)</a:t>
            </a:r>
          </a:p>
        </p:txBody>
      </p:sp>
      <p:pic>
        <p:nvPicPr>
          <p:cNvPr id="42" name="Graphic 28" descr="Badge">
            <a:extLst>
              <a:ext uri="{FF2B5EF4-FFF2-40B4-BE49-F238E27FC236}">
                <a16:creationId xmlns:a16="http://schemas.microsoft.com/office/drawing/2014/main" id="{87645AAE-99D6-4DF7-BBA8-ACD6942E16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68064" y="1021157"/>
            <a:ext cx="451344" cy="451344"/>
          </a:xfrm>
          <a:prstGeom prst="rect">
            <a:avLst/>
          </a:prstGeom>
        </p:spPr>
      </p:pic>
      <p:sp>
        <p:nvSpPr>
          <p:cNvPr id="2" name="TextBox 1">
            <a:extLst>
              <a:ext uri="{FF2B5EF4-FFF2-40B4-BE49-F238E27FC236}">
                <a16:creationId xmlns:a16="http://schemas.microsoft.com/office/drawing/2014/main" id="{C938F1B0-3EE8-E04A-ABE9-6755B3FC4912}"/>
              </a:ext>
            </a:extLst>
          </p:cNvPr>
          <p:cNvSpPr txBox="1"/>
          <p:nvPr/>
        </p:nvSpPr>
        <p:spPr>
          <a:xfrm>
            <a:off x="1507954" y="1464574"/>
            <a:ext cx="5318230" cy="369332"/>
          </a:xfrm>
          <a:prstGeom prst="rect">
            <a:avLst/>
          </a:prstGeom>
          <a:noFill/>
        </p:spPr>
        <p:txBody>
          <a:bodyPr wrap="square" rtlCol="0">
            <a:spAutoFit/>
          </a:bodyPr>
          <a:lstStyle/>
          <a:p>
            <a:r>
              <a:rPr lang="en-US" dirty="0"/>
              <a:t>HyperParameter Tuning Technique</a:t>
            </a:r>
          </a:p>
        </p:txBody>
      </p:sp>
      <p:sp>
        <p:nvSpPr>
          <p:cNvPr id="5" name="TextBox 4">
            <a:extLst>
              <a:ext uri="{FF2B5EF4-FFF2-40B4-BE49-F238E27FC236}">
                <a16:creationId xmlns:a16="http://schemas.microsoft.com/office/drawing/2014/main" id="{B7FBFD0D-5A64-F743-921C-2BC480CBDECB}"/>
              </a:ext>
            </a:extLst>
          </p:cNvPr>
          <p:cNvSpPr txBox="1"/>
          <p:nvPr/>
        </p:nvSpPr>
        <p:spPr>
          <a:xfrm>
            <a:off x="1119408" y="1463145"/>
            <a:ext cx="541236" cy="338554"/>
          </a:xfrm>
          <a:prstGeom prst="rect">
            <a:avLst/>
          </a:prstGeom>
          <a:noFill/>
        </p:spPr>
        <p:txBody>
          <a:bodyPr wrap="square" rtlCol="0">
            <a:spAutoFit/>
          </a:bodyPr>
          <a:lstStyle/>
          <a:p>
            <a:r>
              <a:rPr lang="en-US" sz="1600" dirty="0"/>
              <a:t>2.3</a:t>
            </a:r>
          </a:p>
        </p:txBody>
      </p:sp>
      <p:sp>
        <p:nvSpPr>
          <p:cNvPr id="8" name="TextBox 7">
            <a:extLst>
              <a:ext uri="{FF2B5EF4-FFF2-40B4-BE49-F238E27FC236}">
                <a16:creationId xmlns:a16="http://schemas.microsoft.com/office/drawing/2014/main" id="{4B46A76E-3ADF-A242-98A9-54ED81DB7F6F}"/>
              </a:ext>
            </a:extLst>
          </p:cNvPr>
          <p:cNvSpPr txBox="1"/>
          <p:nvPr/>
        </p:nvSpPr>
        <p:spPr>
          <a:xfrm>
            <a:off x="1965154" y="1838256"/>
            <a:ext cx="4861030" cy="369332"/>
          </a:xfrm>
          <a:prstGeom prst="rect">
            <a:avLst/>
          </a:prstGeom>
          <a:noFill/>
        </p:spPr>
        <p:txBody>
          <a:bodyPr wrap="square" rtlCol="0">
            <a:spAutoFit/>
          </a:bodyPr>
          <a:lstStyle/>
          <a:p>
            <a:r>
              <a:rPr lang="en-US" dirty="0"/>
              <a:t>Elbow Method for choosing best value of K</a:t>
            </a:r>
          </a:p>
        </p:txBody>
      </p:sp>
      <p:sp>
        <p:nvSpPr>
          <p:cNvPr id="13" name="TextBox 12">
            <a:extLst>
              <a:ext uri="{FF2B5EF4-FFF2-40B4-BE49-F238E27FC236}">
                <a16:creationId xmlns:a16="http://schemas.microsoft.com/office/drawing/2014/main" id="{B60EA458-0FA7-944A-98CC-235659496F0A}"/>
              </a:ext>
            </a:extLst>
          </p:cNvPr>
          <p:cNvSpPr txBox="1"/>
          <p:nvPr/>
        </p:nvSpPr>
        <p:spPr>
          <a:xfrm>
            <a:off x="1375875" y="1853645"/>
            <a:ext cx="678614" cy="338554"/>
          </a:xfrm>
          <a:prstGeom prst="rect">
            <a:avLst/>
          </a:prstGeom>
          <a:noFill/>
        </p:spPr>
        <p:txBody>
          <a:bodyPr wrap="square" rtlCol="0">
            <a:spAutoFit/>
          </a:bodyPr>
          <a:lstStyle/>
          <a:p>
            <a:r>
              <a:rPr lang="en-US" sz="1600" dirty="0"/>
              <a:t>2.3.1</a:t>
            </a:r>
          </a:p>
        </p:txBody>
      </p:sp>
      <p:pic>
        <p:nvPicPr>
          <p:cNvPr id="12" name="Picture 11" descr="A picture containing graphical user interface&#10;&#10;Description automatically generated">
            <a:extLst>
              <a:ext uri="{FF2B5EF4-FFF2-40B4-BE49-F238E27FC236}">
                <a16:creationId xmlns:a16="http://schemas.microsoft.com/office/drawing/2014/main" id="{37DA7F24-3E83-F24B-AF43-392C08304E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904" y="2259535"/>
            <a:ext cx="6604688" cy="4516456"/>
          </a:xfrm>
          <a:prstGeom prst="rect">
            <a:avLst/>
          </a:prstGeom>
        </p:spPr>
      </p:pic>
      <p:pic>
        <p:nvPicPr>
          <p:cNvPr id="15" name="Picture 14" descr="Table&#10;&#10;Description automatically generated">
            <a:extLst>
              <a:ext uri="{FF2B5EF4-FFF2-40B4-BE49-F238E27FC236}">
                <a16:creationId xmlns:a16="http://schemas.microsoft.com/office/drawing/2014/main" id="{EE0A7CA1-C8EC-3349-99AA-E955F1147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4730" y="2023492"/>
            <a:ext cx="4977270" cy="4341870"/>
          </a:xfrm>
          <a:prstGeom prst="rect">
            <a:avLst/>
          </a:prstGeom>
        </p:spPr>
      </p:pic>
      <p:cxnSp>
        <p:nvCxnSpPr>
          <p:cNvPr id="21" name="Straight Connector 20">
            <a:extLst>
              <a:ext uri="{FF2B5EF4-FFF2-40B4-BE49-F238E27FC236}">
                <a16:creationId xmlns:a16="http://schemas.microsoft.com/office/drawing/2014/main" id="{5A3037A0-33BF-294C-8303-840B1C0E3A5A}"/>
              </a:ext>
              <a:ext uri="{C183D7F6-B498-43B3-948B-1728B52AA6E4}">
                <adec:decorative xmlns:adec="http://schemas.microsoft.com/office/drawing/2017/decorative" val="1"/>
              </a:ext>
            </a:extLst>
          </p:cNvPr>
          <p:cNvCxnSpPr>
            <a:cxnSpLocks/>
          </p:cNvCxnSpPr>
          <p:nvPr/>
        </p:nvCxnSpPr>
        <p:spPr>
          <a:xfrm>
            <a:off x="4635795" y="819777"/>
            <a:ext cx="28920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890998"/>
      </p:ext>
    </p:extLst>
  </p:cSld>
  <p:clrMapOvr>
    <a:masterClrMapping/>
  </p:clrMapOvr>
</p:sld>
</file>

<file path=ppt/theme/theme1.xml><?xml version="1.0" encoding="utf-8"?>
<a:theme xmlns:a="http://schemas.openxmlformats.org/drawingml/2006/main" name="1_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3500</TotalTime>
  <Words>792</Words>
  <Application>Microsoft Macintosh PowerPoint</Application>
  <PresentationFormat>Widescreen</PresentationFormat>
  <Paragraphs>157</Paragraphs>
  <Slides>20</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Arial Black</vt:lpstr>
      <vt:lpstr>Calibri</vt:lpstr>
      <vt:lpstr>Calibri Light</vt:lpstr>
      <vt:lpstr>Century Gothic</vt:lpstr>
      <vt:lpstr>Tahoma</vt:lpstr>
      <vt:lpstr>Times New Roman</vt:lpstr>
      <vt:lpstr>1_Office Theme</vt:lpstr>
      <vt:lpstr>Office Theme</vt:lpstr>
      <vt:lpstr>PowerPoint Presentation</vt:lpstr>
      <vt:lpstr>Agenda</vt:lpstr>
      <vt:lpstr>Business Problem Statement</vt:lpstr>
      <vt:lpstr>GOAL</vt:lpstr>
      <vt:lpstr>Predictive Modeling</vt:lpstr>
      <vt:lpstr>Predictive Modeling</vt:lpstr>
      <vt:lpstr>Predictive Modeling</vt:lpstr>
      <vt:lpstr>Predictive Modeling</vt:lpstr>
      <vt:lpstr>Predictive Modeling</vt:lpstr>
      <vt:lpstr>Predictive Modeling</vt:lpstr>
      <vt:lpstr>Predictive Modeling</vt:lpstr>
      <vt:lpstr>Predictive Modeling</vt:lpstr>
      <vt:lpstr>Comparison of MLA Metrics</vt:lpstr>
      <vt:lpstr>PowerPoint Presentation</vt:lpstr>
      <vt:lpstr>PowerPoint Presentation</vt:lpstr>
      <vt:lpstr>PowerPoint Presentation</vt:lpstr>
      <vt:lpstr>PowerPoint Presentation</vt:lpstr>
      <vt:lpstr>Findings</vt:lpstr>
      <vt:lpstr>Conclusion and Insights</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Jaspreet Kaur</dc:creator>
  <cp:lastModifiedBy>Jadhav, Akshay</cp:lastModifiedBy>
  <cp:revision>357</cp:revision>
  <dcterms:created xsi:type="dcterms:W3CDTF">2020-04-19T21:05:16Z</dcterms:created>
  <dcterms:modified xsi:type="dcterms:W3CDTF">2020-12-03T01:04:15Z</dcterms:modified>
</cp:coreProperties>
</file>